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Default Extension="tiff" ContentType="image/tiff"/>
  <Default Extension="vml" ContentType="application/vnd.openxmlformats-officedocument.vmlDrawing"/>
  <Override PartName="/ppt/tags/tag1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416" r:id="rId2"/>
    <p:sldId id="523" r:id="rId3"/>
    <p:sldId id="618" r:id="rId4"/>
    <p:sldId id="430" r:id="rId5"/>
    <p:sldId id="573" r:id="rId6"/>
    <p:sldId id="546" r:id="rId7"/>
    <p:sldId id="480" r:id="rId8"/>
    <p:sldId id="472" r:id="rId9"/>
    <p:sldId id="547" r:id="rId10"/>
    <p:sldId id="572" r:id="rId11"/>
    <p:sldId id="646" r:id="rId12"/>
    <p:sldId id="647" r:id="rId13"/>
    <p:sldId id="599" r:id="rId14"/>
    <p:sldId id="648" r:id="rId15"/>
    <p:sldId id="575" r:id="rId16"/>
    <p:sldId id="649" r:id="rId17"/>
    <p:sldId id="551" r:id="rId18"/>
    <p:sldId id="552" r:id="rId19"/>
    <p:sldId id="650" r:id="rId20"/>
    <p:sldId id="550" r:id="rId21"/>
    <p:sldId id="651" r:id="rId22"/>
    <p:sldId id="558" r:id="rId23"/>
    <p:sldId id="652" r:id="rId24"/>
    <p:sldId id="476" r:id="rId25"/>
    <p:sldId id="559" r:id="rId26"/>
    <p:sldId id="560" r:id="rId27"/>
    <p:sldId id="653" r:id="rId28"/>
    <p:sldId id="654" r:id="rId29"/>
    <p:sldId id="561" r:id="rId30"/>
    <p:sldId id="485" r:id="rId31"/>
    <p:sldId id="486" r:id="rId32"/>
    <p:sldId id="487" r:id="rId33"/>
    <p:sldId id="488" r:id="rId3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BBC0C4"/>
    <a:srgbClr val="FEFEFE"/>
    <a:srgbClr val="ACB3A1"/>
    <a:srgbClr val="969696"/>
    <a:srgbClr val="26182F"/>
    <a:srgbClr val="84AEE1"/>
    <a:srgbClr val="FF7124"/>
    <a:srgbClr val="EF7509"/>
    <a:srgbClr val="8CC5B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>
        <p:scale>
          <a:sx n="66" d="100"/>
          <a:sy n="66" d="100"/>
        </p:scale>
        <p:origin x="-112" y="-116"/>
      </p:cViewPr>
      <p:guideLst>
        <p:guide orient="horz" pos="2059"/>
        <p:guide pos="393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6" Type="http://schemas.openxmlformats.org/officeDocument/2006/relationships/image" Target="../media/image38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image" Target="../media/image1.jpeg"/><Relationship Id="rId7" Type="http://schemas.openxmlformats.org/officeDocument/2006/relationships/oleObject" Target="../embeddings/oleObject1.bin"/><Relationship Id="rId12" Type="http://schemas.openxmlformats.org/officeDocument/2006/relationships/image" Target="../media/image21.tif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1.png"/><Relationship Id="rId11" Type="http://schemas.openxmlformats.org/officeDocument/2006/relationships/image" Target="../media/image20.png"/><Relationship Id="rId5" Type="http://schemas.openxmlformats.org/officeDocument/2006/relationships/image" Target="../media/image30.png"/><Relationship Id="rId10" Type="http://schemas.openxmlformats.org/officeDocument/2006/relationships/image" Target="../media/image24.tiff"/><Relationship Id="rId4" Type="http://schemas.openxmlformats.org/officeDocument/2006/relationships/image" Target="../media/image5.png"/><Relationship Id="rId9" Type="http://schemas.openxmlformats.org/officeDocument/2006/relationships/oleObject" Target="../embeddings/oleObject3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tiff"/><Relationship Id="rId5" Type="http://schemas.openxmlformats.org/officeDocument/2006/relationships/image" Target="../media/image21.tiff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tiff"/><Relationship Id="rId5" Type="http://schemas.openxmlformats.org/officeDocument/2006/relationships/image" Target="../media/image21.tiff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4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tiff"/><Relationship Id="rId5" Type="http://schemas.openxmlformats.org/officeDocument/2006/relationships/image" Target="../media/image21.tiff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oleObject" Target="../embeddings/oleObject9.bin"/><Relationship Id="rId3" Type="http://schemas.openxmlformats.org/officeDocument/2006/relationships/image" Target="../media/image1.jpeg"/><Relationship Id="rId7" Type="http://schemas.openxmlformats.org/officeDocument/2006/relationships/image" Target="../media/image32.tiff"/><Relationship Id="rId12" Type="http://schemas.openxmlformats.org/officeDocument/2006/relationships/oleObject" Target="../embeddings/oleObject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1.tiff"/><Relationship Id="rId11" Type="http://schemas.openxmlformats.org/officeDocument/2006/relationships/oleObject" Target="../embeddings/oleObject7.bin"/><Relationship Id="rId5" Type="http://schemas.openxmlformats.org/officeDocument/2006/relationships/image" Target="../media/image20.png"/><Relationship Id="rId10" Type="http://schemas.openxmlformats.org/officeDocument/2006/relationships/oleObject" Target="../embeddings/oleObject6.bin"/><Relationship Id="rId4" Type="http://schemas.openxmlformats.org/officeDocument/2006/relationships/image" Target="../media/image5.png"/><Relationship Id="rId9" Type="http://schemas.openxmlformats.org/officeDocument/2006/relationships/oleObject" Target="../embeddings/oleObject5.bin"/><Relationship Id="rId14" Type="http://schemas.openxmlformats.org/officeDocument/2006/relationships/image" Target="../media/image24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tiff"/><Relationship Id="rId5" Type="http://schemas.openxmlformats.org/officeDocument/2006/relationships/image" Target="../media/image21.tiff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tiff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tiff"/><Relationship Id="rId5" Type="http://schemas.openxmlformats.org/officeDocument/2006/relationships/image" Target="../media/image21.tiff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tiff"/><Relationship Id="rId5" Type="http://schemas.openxmlformats.org/officeDocument/2006/relationships/image" Target="../media/image21.tiff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tiff"/><Relationship Id="rId5" Type="http://schemas.openxmlformats.org/officeDocument/2006/relationships/image" Target="../media/image21.tiff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tiff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tiff"/><Relationship Id="rId5" Type="http://schemas.openxmlformats.org/officeDocument/2006/relationships/image" Target="../media/image21.tiff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tiff"/><Relationship Id="rId5" Type="http://schemas.openxmlformats.org/officeDocument/2006/relationships/image" Target="../media/image21.tiff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tiff"/><Relationship Id="rId3" Type="http://schemas.openxmlformats.org/officeDocument/2006/relationships/tags" Target="../tags/tag8.xml"/><Relationship Id="rId7" Type="http://schemas.openxmlformats.org/officeDocument/2006/relationships/image" Target="../media/image20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5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tiff"/><Relationship Id="rId3" Type="http://schemas.openxmlformats.org/officeDocument/2006/relationships/tags" Target="../tags/tag11.xml"/><Relationship Id="rId7" Type="http://schemas.openxmlformats.org/officeDocument/2006/relationships/image" Target="../media/image20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5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tiff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tiff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tiff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1.jpe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tiff"/><Relationship Id="rId5" Type="http://schemas.openxmlformats.org/officeDocument/2006/relationships/image" Target="../media/image39.png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tiff"/><Relationship Id="rId5" Type="http://schemas.openxmlformats.org/officeDocument/2006/relationships/image" Target="../media/image39.png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0.tiff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7.tif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14.xml"/><Relationship Id="rId7" Type="http://schemas.openxmlformats.org/officeDocument/2006/relationships/image" Target="../media/image46.tiff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45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0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5.png"/><Relationship Id="rId4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0" Type="http://schemas.openxmlformats.org/officeDocument/2006/relationships/image" Target="../media/image58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Relationship Id="rId14" Type="http://schemas.openxmlformats.org/officeDocument/2006/relationships/image" Target="../media/image62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tags" Target="../tags/tag17.xml"/><Relationship Id="rId7" Type="http://schemas.openxmlformats.org/officeDocument/2006/relationships/image" Target="../media/image1.jpeg"/><Relationship Id="rId12" Type="http://schemas.openxmlformats.org/officeDocument/2006/relationships/image" Target="../media/image61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60.png"/><Relationship Id="rId5" Type="http://schemas.openxmlformats.org/officeDocument/2006/relationships/tags" Target="../tags/tag19.xml"/><Relationship Id="rId10" Type="http://schemas.openxmlformats.org/officeDocument/2006/relationships/image" Target="../media/image64.jpeg"/><Relationship Id="rId4" Type="http://schemas.openxmlformats.org/officeDocument/2006/relationships/tags" Target="../tags/tag18.xml"/><Relationship Id="rId9" Type="http://schemas.openxmlformats.org/officeDocument/2006/relationships/image" Target="../media/image6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1.jpe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9.png"/><Relationship Id="rId1" Type="http://schemas.openxmlformats.org/officeDocument/2006/relationships/tags" Target="../tags/tag5.xml"/><Relationship Id="rId6" Type="http://schemas.openxmlformats.org/officeDocument/2006/relationships/image" Target="../media/image9.tiff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image" Target="../media/image5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3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tiff"/><Relationship Id="rId5" Type="http://schemas.openxmlformats.org/officeDocument/2006/relationships/image" Target="../media/image21.tiff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3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tiff"/><Relationship Id="rId5" Type="http://schemas.openxmlformats.org/officeDocument/2006/relationships/image" Target="../media/image20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tiff"/><Relationship Id="rId5" Type="http://schemas.openxmlformats.org/officeDocument/2006/relationships/image" Target="../media/image20.png"/><Relationship Id="rId4" Type="http://schemas.openxmlformats.org/officeDocument/2006/relationships/image" Target="../media/image24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6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tiff"/><Relationship Id="rId5" Type="http://schemas.openxmlformats.org/officeDocument/2006/relationships/image" Target="../media/image21.tiff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人教版五年级下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485672" y="1687399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　真分数和假分数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05" y="173355"/>
            <a:ext cx="4446905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分数的意义和性质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37" name="Rectangle 27"/>
          <p:cNvSpPr/>
          <p:nvPr/>
        </p:nvSpPr>
        <p:spPr>
          <a:xfrm>
            <a:off x="1677670" y="1093470"/>
            <a:ext cx="9029065" cy="1370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（</a:t>
            </a:r>
            <a:r>
              <a:rPr lang="en-US" altLang="zh-CN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2</a:t>
            </a:r>
            <a:r>
              <a:rPr lang="zh-CN" altLang="en-US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）分别涂色表示下面各分数，并比较每个分数中分子和分母的大小。</a:t>
            </a:r>
          </a:p>
        </p:txBody>
      </p:sp>
      <p:pic>
        <p:nvPicPr>
          <p:cNvPr id="14338" name="Picture 417" descr="u4jx04_1101"/>
          <p:cNvPicPr>
            <a:picLocks noChangeAspect="1"/>
          </p:cNvPicPr>
          <p:nvPr/>
        </p:nvPicPr>
        <p:blipFill>
          <a:blip r:embed="rId5" cstate="print"/>
          <a:srcRect l="26593" t="42671" b="42055"/>
          <a:stretch>
            <a:fillRect/>
          </a:stretch>
        </p:blipFill>
        <p:spPr>
          <a:xfrm>
            <a:off x="2922588" y="2349500"/>
            <a:ext cx="5592762" cy="873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8" name="Picture 416" descr="u4jx04_1102"/>
          <p:cNvPicPr>
            <a:picLocks noChangeAspect="1"/>
          </p:cNvPicPr>
          <p:nvPr/>
        </p:nvPicPr>
        <p:blipFill>
          <a:blip r:embed="rId6" cstate="print"/>
          <a:srcRect l="26675" t="42671" b="41833"/>
          <a:stretch>
            <a:fillRect/>
          </a:stretch>
        </p:blipFill>
        <p:spPr>
          <a:xfrm>
            <a:off x="2933700" y="2349500"/>
            <a:ext cx="5586413" cy="88582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4340" name="对象 4">
            <a:hlinkClick r:id="" action="ppaction://ole?verb=0"/>
          </p:cNvPr>
          <p:cNvGraphicFramePr>
            <a:graphicFrameLocks/>
          </p:cNvGraphicFramePr>
          <p:nvPr/>
        </p:nvGraphicFramePr>
        <p:xfrm>
          <a:off x="3179763" y="3206433"/>
          <a:ext cx="365125" cy="971550"/>
        </p:xfrm>
        <a:graphic>
          <a:graphicData uri="http://schemas.openxmlformats.org/presentationml/2006/ole">
            <p:oleObj spid="_x0000_s3096" r:id="rId7" imgW="152280" imgH="406080" progId="">
              <p:embed/>
            </p:oleObj>
          </a:graphicData>
        </a:graphic>
      </p:graphicFrame>
      <p:sp>
        <p:nvSpPr>
          <p:cNvPr id="14341" name="左大括号"/>
          <p:cNvSpPr/>
          <p:nvPr/>
        </p:nvSpPr>
        <p:spPr>
          <a:xfrm rot="-5400000" flipH="1">
            <a:off x="4675188" y="2862263"/>
            <a:ext cx="90487" cy="936625"/>
          </a:xfrm>
          <a:custGeom>
            <a:avLst/>
            <a:gdLst/>
            <a:ahLst/>
            <a:cxnLst>
              <a:cxn ang="0">
                <a:pos x="33105" y="136661"/>
              </a:cxn>
              <a:cxn ang="0">
                <a:pos x="24277" y="43331"/>
              </a:cxn>
              <a:cxn ang="0">
                <a:pos x="0" y="0"/>
              </a:cxn>
              <a:cxn ang="0">
                <a:pos x="46348" y="29999"/>
              </a:cxn>
              <a:cxn ang="0">
                <a:pos x="59590" y="149993"/>
              </a:cxn>
              <a:cxn ang="0">
                <a:pos x="59590" y="343318"/>
              </a:cxn>
              <a:cxn ang="0">
                <a:pos x="66211" y="426648"/>
              </a:cxn>
              <a:cxn ang="0">
                <a:pos x="90488" y="469979"/>
              </a:cxn>
              <a:cxn ang="0">
                <a:pos x="66211" y="509977"/>
              </a:cxn>
              <a:cxn ang="0">
                <a:pos x="59590" y="596640"/>
              </a:cxn>
              <a:cxn ang="0">
                <a:pos x="59590" y="773299"/>
              </a:cxn>
              <a:cxn ang="0">
                <a:pos x="55176" y="873294"/>
              </a:cxn>
              <a:cxn ang="0">
                <a:pos x="35312" y="923292"/>
              </a:cxn>
              <a:cxn ang="0">
                <a:pos x="0" y="936625"/>
              </a:cxn>
              <a:cxn ang="0">
                <a:pos x="24277" y="893294"/>
              </a:cxn>
              <a:cxn ang="0">
                <a:pos x="33105" y="799964"/>
              </a:cxn>
              <a:cxn ang="0">
                <a:pos x="33105" y="619972"/>
              </a:cxn>
              <a:cxn ang="0">
                <a:pos x="37519" y="516644"/>
              </a:cxn>
              <a:cxn ang="0">
                <a:pos x="64004" y="469979"/>
              </a:cxn>
              <a:cxn ang="0">
                <a:pos x="37519" y="423315"/>
              </a:cxn>
              <a:cxn ang="0">
                <a:pos x="33105" y="326652"/>
              </a:cxn>
              <a:cxn ang="0">
                <a:pos x="33105" y="136661"/>
              </a:cxn>
            </a:cxnLst>
            <a:rect l="0" t="0" r="0" b="0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4342" name="对象 4">
            <a:hlinkClick r:id="" action="ppaction://ole?verb=0"/>
          </p:cNvPr>
          <p:cNvGraphicFramePr>
            <a:graphicFrameLocks/>
          </p:cNvGraphicFramePr>
          <p:nvPr/>
        </p:nvGraphicFramePr>
        <p:xfrm>
          <a:off x="4538663" y="3278188"/>
          <a:ext cx="365125" cy="971550"/>
        </p:xfrm>
        <a:graphic>
          <a:graphicData uri="http://schemas.openxmlformats.org/presentationml/2006/ole">
            <p:oleObj spid="_x0000_s3097" r:id="rId8" imgW="152280" imgH="406080" progId="">
              <p:embed/>
            </p:oleObj>
          </a:graphicData>
        </a:graphic>
      </p:graphicFrame>
      <p:sp>
        <p:nvSpPr>
          <p:cNvPr id="14343" name="左大括号"/>
          <p:cNvSpPr/>
          <p:nvPr/>
        </p:nvSpPr>
        <p:spPr>
          <a:xfrm rot="-5400000" flipH="1">
            <a:off x="7034213" y="2430463"/>
            <a:ext cx="90487" cy="1800225"/>
          </a:xfrm>
          <a:custGeom>
            <a:avLst/>
            <a:gdLst/>
            <a:ahLst/>
            <a:cxnLst>
              <a:cxn ang="0">
                <a:pos x="33105" y="262666"/>
              </a:cxn>
              <a:cxn ang="0">
                <a:pos x="24277" y="83284"/>
              </a:cxn>
              <a:cxn ang="0">
                <a:pos x="0" y="0"/>
              </a:cxn>
              <a:cxn ang="0">
                <a:pos x="46348" y="57658"/>
              </a:cxn>
              <a:cxn ang="0">
                <a:pos x="59590" y="288292"/>
              </a:cxn>
              <a:cxn ang="0">
                <a:pos x="59590" y="659869"/>
              </a:cxn>
              <a:cxn ang="0">
                <a:pos x="66211" y="820031"/>
              </a:cxn>
              <a:cxn ang="0">
                <a:pos x="90488" y="903316"/>
              </a:cxn>
              <a:cxn ang="0">
                <a:pos x="66211" y="980194"/>
              </a:cxn>
              <a:cxn ang="0">
                <a:pos x="59590" y="1146763"/>
              </a:cxn>
              <a:cxn ang="0">
                <a:pos x="59590" y="1486307"/>
              </a:cxn>
              <a:cxn ang="0">
                <a:pos x="55176" y="1678502"/>
              </a:cxn>
              <a:cxn ang="0">
                <a:pos x="35312" y="1774599"/>
              </a:cxn>
              <a:cxn ang="0">
                <a:pos x="0" y="1800225"/>
              </a:cxn>
              <a:cxn ang="0">
                <a:pos x="24277" y="1716941"/>
              </a:cxn>
              <a:cxn ang="0">
                <a:pos x="33105" y="1537559"/>
              </a:cxn>
              <a:cxn ang="0">
                <a:pos x="33105" y="1191608"/>
              </a:cxn>
              <a:cxn ang="0">
                <a:pos x="37519" y="993007"/>
              </a:cxn>
              <a:cxn ang="0">
                <a:pos x="64004" y="903316"/>
              </a:cxn>
              <a:cxn ang="0">
                <a:pos x="37519" y="813625"/>
              </a:cxn>
              <a:cxn ang="0">
                <a:pos x="33105" y="627836"/>
              </a:cxn>
              <a:cxn ang="0">
                <a:pos x="33105" y="262666"/>
              </a:cxn>
            </a:cxnLst>
            <a:rect l="0" t="0" r="0" b="0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4344" name="对象 4">
            <a:hlinkClick r:id="" action="ppaction://ole?verb=0"/>
          </p:cNvPr>
          <p:cNvGraphicFramePr>
            <a:graphicFrameLocks/>
          </p:cNvGraphicFramePr>
          <p:nvPr/>
        </p:nvGraphicFramePr>
        <p:xfrm>
          <a:off x="6835775" y="3278188"/>
          <a:ext cx="487363" cy="971550"/>
        </p:xfrm>
        <a:graphic>
          <a:graphicData uri="http://schemas.openxmlformats.org/presentationml/2006/ole">
            <p:oleObj spid="_x0000_s3094" r:id="rId9" imgW="203040" imgH="406080" progId="">
              <p:embed/>
            </p:oleObj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2454275" y="4222750"/>
            <a:ext cx="2084388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00" b="0" dirty="0">
                <a:solidFill>
                  <a:srgbClr val="00B0F0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分子</a:t>
            </a:r>
            <a:r>
              <a:rPr lang="en-US" altLang="zh-CN" sz="3000" b="0" dirty="0">
                <a:solidFill>
                  <a:srgbClr val="00B0F0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=</a:t>
            </a:r>
            <a:r>
              <a:rPr lang="zh-CN" altLang="en-US" sz="3000" b="0" dirty="0">
                <a:solidFill>
                  <a:srgbClr val="00B0F0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分母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903788" y="4264343"/>
            <a:ext cx="2230437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00" b="0" dirty="0">
                <a:solidFill>
                  <a:srgbClr val="00B0F0"/>
                </a:solidFill>
                <a:latin typeface="方正启体简体" panose="03000509000000000000" charset="-122"/>
                <a:ea typeface="方正启体简体" panose="03000509000000000000" charset="-122"/>
              </a:rPr>
              <a:t>分子＞分母</a:t>
            </a:r>
          </a:p>
        </p:txBody>
      </p:sp>
      <p:sp>
        <p:nvSpPr>
          <p:cNvPr id="4" name="尖尾箭头"/>
          <p:cNvSpPr/>
          <p:nvPr/>
        </p:nvSpPr>
        <p:spPr>
          <a:xfrm rot="18900000" flipH="1" flipV="1">
            <a:off x="6230938" y="3908425"/>
            <a:ext cx="614363" cy="230188"/>
          </a:xfrm>
          <a:custGeom>
            <a:avLst/>
            <a:gdLst>
              <a:gd name="connsiteX0" fmla="*/ 765086 w 1100040"/>
              <a:gd name="connsiteY0" fmla="*/ 0 h 352802"/>
              <a:gd name="connsiteX1" fmla="*/ 1100040 w 1100040"/>
              <a:gd name="connsiteY1" fmla="*/ 176401 h 352802"/>
              <a:gd name="connsiteX2" fmla="*/ 765086 w 1100040"/>
              <a:gd name="connsiteY2" fmla="*/ 352802 h 352802"/>
              <a:gd name="connsiteX3" fmla="*/ 765086 w 1100040"/>
              <a:gd name="connsiteY3" fmla="*/ 240500 h 352802"/>
              <a:gd name="connsiteX4" fmla="*/ 0 w 1100040"/>
              <a:gd name="connsiteY4" fmla="*/ 176401 h 352802"/>
              <a:gd name="connsiteX5" fmla="*/ 765086 w 1100040"/>
              <a:gd name="connsiteY5" fmla="*/ 112302 h 352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0040" h="352802">
                <a:moveTo>
                  <a:pt x="765086" y="0"/>
                </a:moveTo>
                <a:lnTo>
                  <a:pt x="1100040" y="176401"/>
                </a:lnTo>
                <a:lnTo>
                  <a:pt x="765086" y="352802"/>
                </a:lnTo>
                <a:lnTo>
                  <a:pt x="765086" y="240500"/>
                </a:lnTo>
                <a:lnTo>
                  <a:pt x="0" y="176401"/>
                </a:lnTo>
                <a:lnTo>
                  <a:pt x="765086" y="112302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尖尾箭头"/>
          <p:cNvSpPr/>
          <p:nvPr/>
        </p:nvSpPr>
        <p:spPr>
          <a:xfrm rot="2700000" flipV="1">
            <a:off x="4918075" y="3949700"/>
            <a:ext cx="584200" cy="263525"/>
          </a:xfrm>
          <a:custGeom>
            <a:avLst/>
            <a:gdLst>
              <a:gd name="connsiteX0" fmla="*/ 765086 w 1100040"/>
              <a:gd name="connsiteY0" fmla="*/ 0 h 352802"/>
              <a:gd name="connsiteX1" fmla="*/ 1100040 w 1100040"/>
              <a:gd name="connsiteY1" fmla="*/ 176401 h 352802"/>
              <a:gd name="connsiteX2" fmla="*/ 765086 w 1100040"/>
              <a:gd name="connsiteY2" fmla="*/ 352802 h 352802"/>
              <a:gd name="connsiteX3" fmla="*/ 765086 w 1100040"/>
              <a:gd name="connsiteY3" fmla="*/ 240500 h 352802"/>
              <a:gd name="connsiteX4" fmla="*/ 0 w 1100040"/>
              <a:gd name="connsiteY4" fmla="*/ 176401 h 352802"/>
              <a:gd name="connsiteX5" fmla="*/ 765086 w 1100040"/>
              <a:gd name="connsiteY5" fmla="*/ 112302 h 352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0040" h="352802">
                <a:moveTo>
                  <a:pt x="765086" y="0"/>
                </a:moveTo>
                <a:lnTo>
                  <a:pt x="1100040" y="176401"/>
                </a:lnTo>
                <a:lnTo>
                  <a:pt x="765086" y="352802"/>
                </a:lnTo>
                <a:lnTo>
                  <a:pt x="765086" y="240500"/>
                </a:lnTo>
                <a:lnTo>
                  <a:pt x="0" y="176401"/>
                </a:lnTo>
                <a:lnTo>
                  <a:pt x="765086" y="112302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351" name="AutoShape 22"/>
          <p:cNvSpPr/>
          <p:nvPr/>
        </p:nvSpPr>
        <p:spPr>
          <a:xfrm>
            <a:off x="3290570" y="4972685"/>
            <a:ext cx="4857115" cy="679450"/>
          </a:xfrm>
          <a:prstGeom prst="wedgeRoundRectCallout">
            <a:avLst>
              <a:gd name="adj1" fmla="val 55097"/>
              <a:gd name="adj2" fmla="val 11333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120000"/>
              </a:lnSpc>
            </a:pPr>
            <a:r>
              <a:rPr lang="zh-CN" altLang="en-US" sz="2800" b="0" dirty="0">
                <a:solidFill>
                  <a:schemeClr val="tx1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这些分数比</a:t>
            </a:r>
            <a:r>
              <a:rPr lang="en-US" altLang="zh-CN" sz="2800" b="0" dirty="0">
                <a:solidFill>
                  <a:schemeClr val="tx1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1</a:t>
            </a:r>
            <a:r>
              <a:rPr lang="zh-CN" altLang="en-US" sz="2800" b="0" dirty="0">
                <a:solidFill>
                  <a:schemeClr val="tx1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大还是比</a:t>
            </a:r>
            <a:r>
              <a:rPr lang="en-US" altLang="zh-CN" sz="2800" b="0" dirty="0">
                <a:solidFill>
                  <a:schemeClr val="tx1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1</a:t>
            </a:r>
            <a:r>
              <a:rPr lang="zh-CN" altLang="en-US" sz="2800" b="0" dirty="0">
                <a:solidFill>
                  <a:schemeClr val="tx1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小？</a:t>
            </a:r>
          </a:p>
        </p:txBody>
      </p:sp>
      <p:pic>
        <p:nvPicPr>
          <p:cNvPr id="8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573"/>
          <a:stretch>
            <a:fillRect/>
          </a:stretch>
        </p:blipFill>
        <p:spPr bwMode="auto">
          <a:xfrm>
            <a:off x="8126095" y="4817745"/>
            <a:ext cx="1851025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7" name="图片 16" descr="图片8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8" name="图片 17" descr="xzgj"/>
            <p:cNvPicPr>
              <a:picLocks noChangeAspect="1"/>
            </p:cNvPicPr>
            <p:nvPr/>
          </p:nvPicPr>
          <p:blipFill>
            <a:blip r:embed="rId12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2183448" y="1361758"/>
            <a:ext cx="7597249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观察比较每个分数中分子和分母的大小。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2699936" y="3597305"/>
            <a:ext cx="415796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3600" dirty="0"/>
              <a:t>3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5077460" y="3625245"/>
            <a:ext cx="415796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3600"/>
              <a:t>7</a:t>
            </a: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8385264" y="3599210"/>
            <a:ext cx="825500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altLang="zh-CN" sz="3600"/>
              <a:t>11</a:t>
            </a: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2685649" y="4119592"/>
            <a:ext cx="415796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3600"/>
              <a:t>3</a:t>
            </a: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5076200" y="4115782"/>
            <a:ext cx="415796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3600" dirty="0"/>
              <a:t>4</a:t>
            </a: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8504873" y="4118322"/>
            <a:ext cx="415796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3600"/>
              <a:t>5</a:t>
            </a:r>
          </a:p>
        </p:txBody>
      </p:sp>
      <p:sp>
        <p:nvSpPr>
          <p:cNvPr id="13323" name="Line 11"/>
          <p:cNvSpPr>
            <a:spLocks noChangeShapeType="1"/>
          </p:cNvSpPr>
          <p:nvPr/>
        </p:nvSpPr>
        <p:spPr bwMode="auto">
          <a:xfrm>
            <a:off x="2683510" y="4189442"/>
            <a:ext cx="434975" cy="0"/>
          </a:xfrm>
          <a:prstGeom prst="line">
            <a:avLst/>
          </a:prstGeom>
          <a:noFill/>
          <a:ln w="38100" cmpd="sng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600"/>
          </a:p>
        </p:txBody>
      </p:sp>
      <p:sp>
        <p:nvSpPr>
          <p:cNvPr id="13324" name="Line 12"/>
          <p:cNvSpPr>
            <a:spLocks noChangeShapeType="1"/>
          </p:cNvSpPr>
          <p:nvPr/>
        </p:nvSpPr>
        <p:spPr bwMode="auto">
          <a:xfrm>
            <a:off x="5061585" y="4214207"/>
            <a:ext cx="434975" cy="0"/>
          </a:xfrm>
          <a:prstGeom prst="line">
            <a:avLst/>
          </a:prstGeom>
          <a:noFill/>
          <a:ln w="38100" cmpd="sng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600"/>
          </a:p>
        </p:txBody>
      </p:sp>
      <p:sp>
        <p:nvSpPr>
          <p:cNvPr id="13325" name="Line 13"/>
          <p:cNvSpPr>
            <a:spLocks noChangeShapeType="1"/>
          </p:cNvSpPr>
          <p:nvPr/>
        </p:nvSpPr>
        <p:spPr bwMode="auto">
          <a:xfrm>
            <a:off x="8473123" y="4173885"/>
            <a:ext cx="434975" cy="0"/>
          </a:xfrm>
          <a:prstGeom prst="line">
            <a:avLst/>
          </a:prstGeom>
          <a:noFill/>
          <a:ln w="38100" cmpd="sng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600"/>
          </a:p>
        </p:txBody>
      </p:sp>
      <p:sp>
        <p:nvSpPr>
          <p:cNvPr id="13326" name="Text Box 14"/>
          <p:cNvSpPr txBox="1">
            <a:spLocks noChangeArrowheads="1"/>
          </p:cNvSpPr>
          <p:nvPr/>
        </p:nvSpPr>
        <p:spPr bwMode="auto">
          <a:xfrm>
            <a:off x="2427923" y="4737130"/>
            <a:ext cx="879065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3600">
                <a:solidFill>
                  <a:srgbClr val="FF3300"/>
                </a:solidFill>
              </a:rPr>
              <a:t>3</a:t>
            </a:r>
            <a:r>
              <a:rPr lang="zh-CN" altLang="zh-CN" sz="3600"/>
              <a:t>=</a:t>
            </a:r>
            <a:r>
              <a:rPr lang="zh-CN" altLang="zh-CN" sz="3600">
                <a:solidFill>
                  <a:schemeClr val="folHlink"/>
                </a:solidFill>
              </a:rPr>
              <a:t>3</a:t>
            </a:r>
          </a:p>
        </p:txBody>
      </p:sp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4664536" y="4694267"/>
            <a:ext cx="1670050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altLang="zh-CN" sz="3600">
                <a:solidFill>
                  <a:srgbClr val="FF3300"/>
                </a:solidFill>
              </a:rPr>
              <a:t>7</a:t>
            </a:r>
            <a:r>
              <a:rPr lang="zh-CN" sz="3600"/>
              <a:t>＞</a:t>
            </a:r>
            <a:r>
              <a:rPr lang="zh-CN" altLang="zh-CN" sz="3600">
                <a:solidFill>
                  <a:schemeClr val="folHlink"/>
                </a:solidFill>
              </a:rPr>
              <a:t>4</a:t>
            </a:r>
          </a:p>
        </p:txBody>
      </p:sp>
      <p:sp>
        <p:nvSpPr>
          <p:cNvPr id="13328" name="Text Box 16"/>
          <p:cNvSpPr txBox="1">
            <a:spLocks noChangeArrowheads="1"/>
          </p:cNvSpPr>
          <p:nvPr/>
        </p:nvSpPr>
        <p:spPr bwMode="auto">
          <a:xfrm>
            <a:off x="8042736" y="4651405"/>
            <a:ext cx="1816100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altLang="zh-CN" sz="3600">
                <a:solidFill>
                  <a:srgbClr val="FF3300"/>
                </a:solidFill>
              </a:rPr>
              <a:t>11</a:t>
            </a:r>
            <a:r>
              <a:rPr lang="zh-CN" sz="3600"/>
              <a:t>＞</a:t>
            </a:r>
            <a:r>
              <a:rPr lang="zh-CN" altLang="zh-CN" sz="3600">
                <a:solidFill>
                  <a:schemeClr val="folHlink"/>
                </a:solidFill>
              </a:rPr>
              <a:t>5</a:t>
            </a:r>
          </a:p>
        </p:txBody>
      </p:sp>
      <p:sp>
        <p:nvSpPr>
          <p:cNvPr id="13329" name="Text Box 17"/>
          <p:cNvSpPr txBox="1">
            <a:spLocks noChangeArrowheads="1"/>
          </p:cNvSpPr>
          <p:nvPr/>
        </p:nvSpPr>
        <p:spPr bwMode="auto">
          <a:xfrm>
            <a:off x="2169160" y="5516592"/>
            <a:ext cx="3081164" cy="64851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0000" tIns="46800" rIns="90000" bIns="46800">
            <a:spAutoFit/>
          </a:bodyPr>
          <a:lstStyle/>
          <a:p>
            <a:r>
              <a:rPr lang="zh-CN" sz="36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分子等于分母</a:t>
            </a:r>
          </a:p>
        </p:txBody>
      </p:sp>
      <p:sp>
        <p:nvSpPr>
          <p:cNvPr id="13330" name="Text Box 18"/>
          <p:cNvSpPr txBox="1">
            <a:spLocks noChangeArrowheads="1"/>
          </p:cNvSpPr>
          <p:nvPr/>
        </p:nvSpPr>
        <p:spPr bwMode="auto">
          <a:xfrm>
            <a:off x="5658485" y="5540405"/>
            <a:ext cx="3171493" cy="64851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0000" tIns="46800" rIns="90000" bIns="46800">
            <a:spAutoFit/>
          </a:bodyPr>
          <a:lstStyle/>
          <a:p>
            <a:r>
              <a:rPr lang="zh-CN" sz="36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分子大于分母</a:t>
            </a:r>
          </a:p>
        </p:txBody>
      </p:sp>
      <p:pic>
        <p:nvPicPr>
          <p:cNvPr id="13331" name="Picture 19" descr="24-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654" t="24411" r="2669" b="39233"/>
          <a:stretch>
            <a:fillRect/>
          </a:stretch>
        </p:blipFill>
        <p:spPr bwMode="auto">
          <a:xfrm>
            <a:off x="6953885" y="1914555"/>
            <a:ext cx="3760788" cy="1427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332" name="Picture 20" descr="24-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498" t="24411" r="45755" b="39233"/>
          <a:stretch>
            <a:fillRect/>
          </a:stretch>
        </p:blipFill>
        <p:spPr bwMode="auto">
          <a:xfrm>
            <a:off x="3886835" y="1914555"/>
            <a:ext cx="2846388" cy="1427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333" name="Picture 21" descr="24-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690" t="24411" r="79274" b="39233"/>
          <a:stretch>
            <a:fillRect/>
          </a:stretch>
        </p:blipFill>
        <p:spPr bwMode="auto">
          <a:xfrm>
            <a:off x="2375535" y="1927255"/>
            <a:ext cx="1338263" cy="1427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2" name="右大括号 21"/>
          <p:cNvSpPr/>
          <p:nvPr/>
        </p:nvSpPr>
        <p:spPr>
          <a:xfrm rot="5400000">
            <a:off x="5088852" y="2246662"/>
            <a:ext cx="322943" cy="2364071"/>
          </a:xfrm>
          <a:prstGeom prst="rightBrace">
            <a:avLst>
              <a:gd name="adj1" fmla="val 8333"/>
              <a:gd name="adj2" fmla="val 49581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右大括号 22"/>
          <p:cNvSpPr/>
          <p:nvPr/>
        </p:nvSpPr>
        <p:spPr>
          <a:xfrm rot="5400000">
            <a:off x="8570996" y="1819706"/>
            <a:ext cx="283549" cy="3176399"/>
          </a:xfrm>
          <a:prstGeom prst="rightBrace">
            <a:avLst>
              <a:gd name="adj1" fmla="val 8333"/>
              <a:gd name="adj2" fmla="val 49581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0" fill="hold"/>
                                        <p:tgtEl>
                                          <p:spTgt spid="13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" dur="10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10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1000" fill="hold"/>
                                        <p:tgtEl>
                                          <p:spTgt spid="13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bldLvl="0" animBg="1" autoUpdateAnimBg="0"/>
      <p:bldP spid="13318" grpId="0" bldLvl="0" animBg="1" autoUpdateAnimBg="0"/>
      <p:bldP spid="13319" grpId="0" bldLvl="0" animBg="1" autoUpdateAnimBg="0"/>
      <p:bldP spid="13320" grpId="0" bldLvl="0" animBg="1" autoUpdateAnimBg="0"/>
      <p:bldP spid="13321" grpId="0" bldLvl="0" animBg="1" autoUpdateAnimBg="0"/>
      <p:bldP spid="13322" grpId="0" bldLvl="0" animBg="1" autoUpdateAnimBg="0"/>
      <p:bldP spid="13326" grpId="0" bldLvl="0" animBg="1" autoUpdateAnimBg="0"/>
      <p:bldP spid="13326" grpId="1" bldLvl="0" animBg="1" autoUpdateAnimBg="0"/>
      <p:bldP spid="13327" grpId="0" bldLvl="0" animBg="1" autoUpdateAnimBg="0"/>
      <p:bldP spid="13327" grpId="1" bldLvl="0" animBg="1" autoUpdateAnimBg="0"/>
      <p:bldP spid="13328" grpId="0" bldLvl="0" animBg="1" autoUpdateAnimBg="0"/>
      <p:bldP spid="13328" grpId="1" bldLvl="0" animBg="1" autoUpdateAnimBg="0"/>
      <p:bldP spid="13329" grpId="0" build="allAtOnce" autoUpdateAnimBg="0"/>
      <p:bldP spid="13330" grpId="0" build="allAtOnce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2486025" y="1470660"/>
            <a:ext cx="6013450" cy="1756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l"/>
            <a:r>
              <a:rPr lang="zh-CN" sz="3600" dirty="0">
                <a:solidFill>
                  <a:schemeClr val="tx1"/>
                </a:solidFill>
              </a:rPr>
              <a:t>分子比分母大或分子和分母相等的分数，</a:t>
            </a:r>
            <a:r>
              <a:rPr lang="zh-CN" sz="3600" dirty="0" smtClean="0">
                <a:solidFill>
                  <a:schemeClr val="tx1"/>
                </a:solidFill>
              </a:rPr>
              <a:t>叫</a:t>
            </a:r>
            <a:r>
              <a:rPr lang="zh-CN" altLang="en-US" sz="3600" dirty="0">
                <a:solidFill>
                  <a:schemeClr val="tx1"/>
                </a:solidFill>
              </a:rPr>
              <a:t>做</a:t>
            </a:r>
            <a:r>
              <a:rPr lang="zh-CN" sz="3600" dirty="0" smtClean="0">
                <a:solidFill>
                  <a:srgbClr val="FF0000"/>
                </a:solidFill>
              </a:rPr>
              <a:t>假分数</a:t>
            </a:r>
            <a:r>
              <a:rPr lang="zh-CN" sz="3600" dirty="0"/>
              <a:t>。</a:t>
            </a:r>
          </a:p>
          <a:p>
            <a:pPr algn="l"/>
            <a:endParaRPr lang="zh-CN" altLang="zh-CN" sz="3600" dirty="0">
              <a:solidFill>
                <a:srgbClr val="FF3300"/>
              </a:solidFill>
            </a:endParaRPr>
          </a:p>
        </p:txBody>
      </p:sp>
      <p:grpSp>
        <p:nvGrpSpPr>
          <p:cNvPr id="14341" name="Group 5"/>
          <p:cNvGrpSpPr/>
          <p:nvPr/>
        </p:nvGrpSpPr>
        <p:grpSpPr bwMode="auto">
          <a:xfrm>
            <a:off x="2473499" y="3832710"/>
            <a:ext cx="4526600" cy="1231270"/>
            <a:chOff x="0" y="0"/>
            <a:chExt cx="7128" cy="1938"/>
          </a:xfrm>
        </p:grpSpPr>
        <p:sp>
          <p:nvSpPr>
            <p:cNvPr id="14342" name="Text Box 6"/>
            <p:cNvSpPr txBox="1">
              <a:spLocks noChangeArrowheads="1"/>
            </p:cNvSpPr>
            <p:nvPr/>
          </p:nvSpPr>
          <p:spPr bwMode="auto">
            <a:xfrm>
              <a:off x="0" y="463"/>
              <a:ext cx="1745" cy="10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sz="3600" dirty="0"/>
                <a:t>如：</a:t>
              </a:r>
            </a:p>
          </p:txBody>
        </p:sp>
        <p:sp>
          <p:nvSpPr>
            <p:cNvPr id="14343" name="Text Box 7"/>
            <p:cNvSpPr txBox="1">
              <a:spLocks noChangeArrowheads="1"/>
            </p:cNvSpPr>
            <p:nvPr/>
          </p:nvSpPr>
          <p:spPr bwMode="auto">
            <a:xfrm>
              <a:off x="1185" y="45"/>
              <a:ext cx="655" cy="1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zh-CN" sz="3600" dirty="0"/>
                <a:t>4</a:t>
              </a:r>
            </a:p>
            <a:p>
              <a:r>
                <a:rPr lang="zh-CN" altLang="zh-CN" sz="3600" dirty="0"/>
                <a:t>3</a:t>
              </a:r>
            </a:p>
          </p:txBody>
        </p:sp>
        <p:sp>
          <p:nvSpPr>
            <p:cNvPr id="14344" name="Text Box 8"/>
            <p:cNvSpPr txBox="1">
              <a:spLocks noChangeArrowheads="1"/>
            </p:cNvSpPr>
            <p:nvPr/>
          </p:nvSpPr>
          <p:spPr bwMode="auto">
            <a:xfrm>
              <a:off x="2033" y="0"/>
              <a:ext cx="655" cy="1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zh-CN" sz="3600"/>
                <a:t>2</a:t>
              </a:r>
            </a:p>
            <a:p>
              <a:r>
                <a:rPr lang="zh-CN" altLang="zh-CN" sz="3600"/>
                <a:t>2</a:t>
              </a:r>
            </a:p>
          </p:txBody>
        </p:sp>
        <p:sp>
          <p:nvSpPr>
            <p:cNvPr id="14345" name="Text Box 9"/>
            <p:cNvSpPr txBox="1">
              <a:spLocks noChangeArrowheads="1"/>
            </p:cNvSpPr>
            <p:nvPr/>
          </p:nvSpPr>
          <p:spPr bwMode="auto">
            <a:xfrm>
              <a:off x="2921" y="45"/>
              <a:ext cx="1023" cy="1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zh-CN" altLang="zh-CN" sz="3600" dirty="0"/>
                <a:t>11</a:t>
              </a:r>
            </a:p>
            <a:p>
              <a:pPr algn="ctr"/>
              <a:r>
                <a:rPr lang="zh-CN" altLang="zh-CN" sz="3600" dirty="0"/>
                <a:t>5</a:t>
              </a:r>
            </a:p>
          </p:txBody>
        </p:sp>
        <p:sp>
          <p:nvSpPr>
            <p:cNvPr id="14346" name="Text Box 10"/>
            <p:cNvSpPr txBox="1">
              <a:spLocks noChangeArrowheads="1"/>
            </p:cNvSpPr>
            <p:nvPr/>
          </p:nvSpPr>
          <p:spPr bwMode="auto">
            <a:xfrm>
              <a:off x="4073" y="23"/>
              <a:ext cx="655" cy="1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zh-CN" sz="3600"/>
                <a:t>9</a:t>
              </a:r>
            </a:p>
            <a:p>
              <a:r>
                <a:rPr lang="zh-CN" altLang="zh-CN" sz="3600"/>
                <a:t>4</a:t>
              </a:r>
            </a:p>
          </p:txBody>
        </p:sp>
        <p:sp>
          <p:nvSpPr>
            <p:cNvPr id="14347" name="Text Box 11"/>
            <p:cNvSpPr txBox="1">
              <a:spLocks noChangeArrowheads="1"/>
            </p:cNvSpPr>
            <p:nvPr/>
          </p:nvSpPr>
          <p:spPr bwMode="auto">
            <a:xfrm>
              <a:off x="1645" y="688"/>
              <a:ext cx="1016" cy="10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sz="3600"/>
                <a:t>，</a:t>
              </a:r>
            </a:p>
          </p:txBody>
        </p:sp>
        <p:sp>
          <p:nvSpPr>
            <p:cNvPr id="14348" name="Text Box 12"/>
            <p:cNvSpPr txBox="1">
              <a:spLocks noChangeArrowheads="1"/>
            </p:cNvSpPr>
            <p:nvPr/>
          </p:nvSpPr>
          <p:spPr bwMode="auto">
            <a:xfrm>
              <a:off x="2515" y="688"/>
              <a:ext cx="1016" cy="10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sz="3600" dirty="0"/>
                <a:t>，</a:t>
              </a:r>
            </a:p>
          </p:txBody>
        </p:sp>
        <p:sp>
          <p:nvSpPr>
            <p:cNvPr id="14349" name="Text Box 13"/>
            <p:cNvSpPr txBox="1">
              <a:spLocks noChangeArrowheads="1"/>
            </p:cNvSpPr>
            <p:nvPr/>
          </p:nvSpPr>
          <p:spPr bwMode="auto">
            <a:xfrm>
              <a:off x="3613" y="735"/>
              <a:ext cx="1016" cy="10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sz="3600"/>
                <a:t>，</a:t>
              </a:r>
            </a:p>
          </p:txBody>
        </p:sp>
        <p:sp>
          <p:nvSpPr>
            <p:cNvPr id="14350" name="Text Box 14"/>
            <p:cNvSpPr txBox="1">
              <a:spLocks noChangeArrowheads="1"/>
            </p:cNvSpPr>
            <p:nvPr/>
          </p:nvSpPr>
          <p:spPr bwMode="auto">
            <a:xfrm>
              <a:off x="4653" y="460"/>
              <a:ext cx="2475" cy="10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sz="3600"/>
                <a:t>等等。</a:t>
              </a:r>
            </a:p>
          </p:txBody>
        </p:sp>
        <p:sp>
          <p:nvSpPr>
            <p:cNvPr id="14351" name="Line 15"/>
            <p:cNvSpPr>
              <a:spLocks noChangeShapeType="1"/>
            </p:cNvSpPr>
            <p:nvPr/>
          </p:nvSpPr>
          <p:spPr bwMode="auto">
            <a:xfrm>
              <a:off x="1278" y="1042"/>
              <a:ext cx="502" cy="0"/>
            </a:xfrm>
            <a:prstGeom prst="line">
              <a:avLst/>
            </a:prstGeom>
            <a:noFill/>
            <a:ln w="38100" cmpd="sng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600"/>
            </a:p>
          </p:txBody>
        </p:sp>
        <p:sp>
          <p:nvSpPr>
            <p:cNvPr id="14352" name="Line 16"/>
            <p:cNvSpPr>
              <a:spLocks noChangeShapeType="1"/>
            </p:cNvSpPr>
            <p:nvPr/>
          </p:nvSpPr>
          <p:spPr bwMode="auto">
            <a:xfrm>
              <a:off x="2129" y="998"/>
              <a:ext cx="503" cy="0"/>
            </a:xfrm>
            <a:prstGeom prst="line">
              <a:avLst/>
            </a:prstGeom>
            <a:noFill/>
            <a:ln w="38100" cmpd="sng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600"/>
            </a:p>
          </p:txBody>
        </p:sp>
        <p:sp>
          <p:nvSpPr>
            <p:cNvPr id="14353" name="Line 17"/>
            <p:cNvSpPr>
              <a:spLocks noChangeShapeType="1"/>
            </p:cNvSpPr>
            <p:nvPr/>
          </p:nvSpPr>
          <p:spPr bwMode="auto">
            <a:xfrm>
              <a:off x="3080" y="1018"/>
              <a:ext cx="708" cy="0"/>
            </a:xfrm>
            <a:prstGeom prst="line">
              <a:avLst/>
            </a:prstGeom>
            <a:noFill/>
            <a:ln w="38100" cmpd="sng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600"/>
            </a:p>
          </p:txBody>
        </p:sp>
        <p:sp>
          <p:nvSpPr>
            <p:cNvPr id="14354" name="Line 18"/>
            <p:cNvSpPr>
              <a:spLocks noChangeShapeType="1"/>
            </p:cNvSpPr>
            <p:nvPr/>
          </p:nvSpPr>
          <p:spPr bwMode="auto">
            <a:xfrm>
              <a:off x="4085" y="968"/>
              <a:ext cx="708" cy="0"/>
            </a:xfrm>
            <a:prstGeom prst="line">
              <a:avLst/>
            </a:prstGeom>
            <a:noFill/>
            <a:ln w="38100" cmpd="sng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600"/>
            </a:p>
          </p:txBody>
        </p:sp>
      </p:grpSp>
      <p:sp>
        <p:nvSpPr>
          <p:cNvPr id="14355" name="Text Box 19"/>
          <p:cNvSpPr txBox="1">
            <a:spLocks noChangeArrowheads="1"/>
          </p:cNvSpPr>
          <p:nvPr/>
        </p:nvSpPr>
        <p:spPr bwMode="auto">
          <a:xfrm>
            <a:off x="2528888" y="2937510"/>
            <a:ext cx="482215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sz="3600">
                <a:solidFill>
                  <a:srgbClr val="FF3300"/>
                </a:solidFill>
              </a:rPr>
              <a:t>假分数</a:t>
            </a:r>
            <a:r>
              <a:rPr lang="zh-CN" sz="3600">
                <a:solidFill>
                  <a:srgbClr val="7030A0"/>
                </a:solidFill>
              </a:rPr>
              <a:t>大于</a:t>
            </a:r>
            <a:r>
              <a:rPr lang="zh-CN" altLang="zh-CN" sz="3600">
                <a:solidFill>
                  <a:srgbClr val="7030A0"/>
                </a:solidFill>
              </a:rPr>
              <a:t>1</a:t>
            </a:r>
            <a:r>
              <a:rPr lang="zh-CN" sz="3600">
                <a:solidFill>
                  <a:srgbClr val="7030A0"/>
                </a:solidFill>
              </a:rPr>
              <a:t>或等于</a:t>
            </a:r>
            <a:r>
              <a:rPr lang="zh-CN" altLang="zh-CN" sz="3600">
                <a:solidFill>
                  <a:srgbClr val="FF3300"/>
                </a:solidFill>
              </a:rPr>
              <a:t>1</a:t>
            </a:r>
            <a:r>
              <a:rPr lang="zh-CN" sz="3600">
                <a:solidFill>
                  <a:srgbClr val="FF3300"/>
                </a:solidFill>
              </a:rPr>
              <a:t>。</a:t>
            </a:r>
          </a:p>
        </p:txBody>
      </p:sp>
      <p:pic>
        <p:nvPicPr>
          <p:cNvPr id="12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573"/>
          <a:stretch>
            <a:fillRect/>
          </a:stretch>
        </p:blipFill>
        <p:spPr bwMode="auto">
          <a:xfrm>
            <a:off x="8842375" y="3409315"/>
            <a:ext cx="2477135" cy="2345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ldLvl="0" animBg="1" autoUpdateAnimBg="0"/>
      <p:bldP spid="14355" grpId="0" bldLvl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5662930" y="2191385"/>
            <a:ext cx="646629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3200" dirty="0"/>
              <a:t>(2)</a:t>
            </a:r>
          </a:p>
        </p:txBody>
      </p:sp>
      <p:grpSp>
        <p:nvGrpSpPr>
          <p:cNvPr id="15364" name="Group 4"/>
          <p:cNvGrpSpPr/>
          <p:nvPr/>
        </p:nvGrpSpPr>
        <p:grpSpPr bwMode="auto">
          <a:xfrm>
            <a:off x="4910455" y="2040573"/>
            <a:ext cx="880110" cy="1079441"/>
            <a:chOff x="0" y="0"/>
            <a:chExt cx="1385" cy="1699"/>
          </a:xfrm>
        </p:grpSpPr>
        <p:sp>
          <p:nvSpPr>
            <p:cNvPr id="15365" name="Text Box 5"/>
            <p:cNvSpPr txBox="1">
              <a:spLocks noChangeArrowheads="1"/>
            </p:cNvSpPr>
            <p:nvPr/>
          </p:nvSpPr>
          <p:spPr bwMode="auto">
            <a:xfrm>
              <a:off x="0" y="0"/>
              <a:ext cx="1385" cy="16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zh-CN" altLang="zh-CN" sz="3200" dirty="0"/>
                <a:t>10</a:t>
              </a:r>
            </a:p>
            <a:p>
              <a:pPr algn="ctr"/>
              <a:r>
                <a:rPr lang="zh-CN" altLang="zh-CN" sz="3200" dirty="0"/>
                <a:t>5</a:t>
              </a:r>
            </a:p>
          </p:txBody>
        </p:sp>
        <p:sp>
          <p:nvSpPr>
            <p:cNvPr id="15366" name="Line 6"/>
            <p:cNvSpPr>
              <a:spLocks noChangeShapeType="1"/>
            </p:cNvSpPr>
            <p:nvPr/>
          </p:nvSpPr>
          <p:spPr bwMode="auto">
            <a:xfrm flipV="1">
              <a:off x="160" y="894"/>
              <a:ext cx="1152" cy="15"/>
            </a:xfrm>
            <a:prstGeom prst="line">
              <a:avLst/>
            </a:prstGeom>
            <a:noFill/>
            <a:ln w="38100" cmpd="sng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200"/>
            </a:p>
          </p:txBody>
        </p:sp>
      </p:grpSp>
      <p:grpSp>
        <p:nvGrpSpPr>
          <p:cNvPr id="15367" name="Group 7"/>
          <p:cNvGrpSpPr/>
          <p:nvPr/>
        </p:nvGrpSpPr>
        <p:grpSpPr bwMode="auto">
          <a:xfrm>
            <a:off x="6950393" y="1985283"/>
            <a:ext cx="389890" cy="1079270"/>
            <a:chOff x="0" y="88"/>
            <a:chExt cx="614" cy="1701"/>
          </a:xfrm>
        </p:grpSpPr>
        <p:sp>
          <p:nvSpPr>
            <p:cNvPr id="15368" name="Text Box 8"/>
            <p:cNvSpPr txBox="1">
              <a:spLocks noChangeArrowheads="1"/>
            </p:cNvSpPr>
            <p:nvPr/>
          </p:nvSpPr>
          <p:spPr bwMode="auto">
            <a:xfrm>
              <a:off x="0" y="88"/>
              <a:ext cx="614" cy="17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zh-CN" sz="3200" dirty="0">
                  <a:solidFill>
                    <a:srgbClr val="FF3300"/>
                  </a:solidFill>
                </a:rPr>
                <a:t>1</a:t>
              </a:r>
            </a:p>
            <a:p>
              <a:r>
                <a:rPr lang="zh-CN" altLang="zh-CN" sz="3200" dirty="0">
                  <a:solidFill>
                    <a:srgbClr val="FF3300"/>
                  </a:solidFill>
                </a:rPr>
                <a:t>5</a:t>
              </a:r>
            </a:p>
          </p:txBody>
        </p:sp>
        <p:sp>
          <p:nvSpPr>
            <p:cNvPr id="15369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3869055" y="3369644"/>
            <a:ext cx="1631950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sz="3200" dirty="0">
                <a:solidFill>
                  <a:schemeClr val="tx1"/>
                </a:solidFill>
              </a:rPr>
              <a:t>写作：</a:t>
            </a:r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3770630" y="4083685"/>
            <a:ext cx="4600575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sz="3200" dirty="0">
                <a:solidFill>
                  <a:schemeClr val="tx1"/>
                </a:solidFill>
              </a:rPr>
              <a:t>读作：</a:t>
            </a:r>
            <a:r>
              <a:rPr lang="zh-CN" sz="3200" dirty="0">
                <a:solidFill>
                  <a:srgbClr val="FF3300"/>
                </a:solidFill>
                <a:sym typeface="Arial" panose="020B0604020202020204" pitchFamily="34" charset="0"/>
              </a:rPr>
              <a:t>二</a:t>
            </a:r>
            <a:r>
              <a:rPr lang="zh-CN" sz="3200" dirty="0">
                <a:solidFill>
                  <a:srgbClr val="FF3300"/>
                </a:solidFill>
              </a:rPr>
              <a:t>又五分之一</a:t>
            </a:r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3092768" y="4817110"/>
            <a:ext cx="827768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sz="3200" dirty="0"/>
              <a:t>像</a:t>
            </a:r>
            <a:r>
              <a:rPr lang="zh-CN" altLang="zh-CN" sz="3600" dirty="0"/>
              <a:t>2</a:t>
            </a:r>
            <a:endParaRPr lang="zh-CN" altLang="zh-CN" sz="3200" dirty="0"/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3842068" y="4551998"/>
            <a:ext cx="415796" cy="120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3600" dirty="0"/>
              <a:t>1</a:t>
            </a:r>
          </a:p>
          <a:p>
            <a:r>
              <a:rPr lang="zh-CN" altLang="zh-CN" sz="3600" dirty="0"/>
              <a:t>5</a:t>
            </a:r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4100830" y="4798060"/>
            <a:ext cx="593730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sz="3200"/>
              <a:t>，</a:t>
            </a:r>
          </a:p>
        </p:txBody>
      </p:sp>
      <p:sp>
        <p:nvSpPr>
          <p:cNvPr id="15375" name="Text Box 15"/>
          <p:cNvSpPr txBox="1">
            <a:spLocks noChangeArrowheads="1"/>
          </p:cNvSpPr>
          <p:nvPr/>
        </p:nvSpPr>
        <p:spPr bwMode="auto">
          <a:xfrm>
            <a:off x="4423093" y="4821873"/>
            <a:ext cx="390148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3200"/>
              <a:t>1</a:t>
            </a:r>
          </a:p>
        </p:txBody>
      </p:sp>
      <p:sp>
        <p:nvSpPr>
          <p:cNvPr id="15376" name="Text Box 16"/>
          <p:cNvSpPr txBox="1">
            <a:spLocks noChangeArrowheads="1"/>
          </p:cNvSpPr>
          <p:nvPr/>
        </p:nvSpPr>
        <p:spPr bwMode="auto">
          <a:xfrm>
            <a:off x="4685030" y="4504546"/>
            <a:ext cx="1087455" cy="120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3600" dirty="0"/>
              <a:t> 3     </a:t>
            </a:r>
          </a:p>
          <a:p>
            <a:pPr algn="ctr"/>
            <a:r>
              <a:rPr lang="en-US" altLang="zh-CN" sz="3600" dirty="0" smtClean="0"/>
              <a:t> </a:t>
            </a:r>
            <a:r>
              <a:rPr lang="zh-CN" altLang="zh-CN" sz="3600" dirty="0" smtClean="0"/>
              <a:t>4 </a:t>
            </a:r>
            <a:r>
              <a:rPr lang="zh-CN" sz="3600" dirty="0"/>
              <a:t>，</a:t>
            </a:r>
          </a:p>
        </p:txBody>
      </p:sp>
      <p:sp>
        <p:nvSpPr>
          <p:cNvPr id="15377" name="Text Box 17"/>
          <p:cNvSpPr txBox="1">
            <a:spLocks noChangeArrowheads="1"/>
          </p:cNvSpPr>
          <p:nvPr/>
        </p:nvSpPr>
        <p:spPr bwMode="auto">
          <a:xfrm>
            <a:off x="5235893" y="4685348"/>
            <a:ext cx="473504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3200"/>
              <a:t>…</a:t>
            </a:r>
          </a:p>
        </p:txBody>
      </p:sp>
      <p:sp>
        <p:nvSpPr>
          <p:cNvPr id="15378" name="Text Box 18"/>
          <p:cNvSpPr txBox="1">
            <a:spLocks noChangeArrowheads="1"/>
          </p:cNvSpPr>
          <p:nvPr/>
        </p:nvSpPr>
        <p:spPr bwMode="auto">
          <a:xfrm>
            <a:off x="2405970" y="4802461"/>
            <a:ext cx="8497485" cy="1571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3200" dirty="0"/>
              <a:t>       </a:t>
            </a:r>
            <a:r>
              <a:rPr lang="en-US" altLang="zh-CN" sz="3200" dirty="0" smtClean="0"/>
              <a:t>              </a:t>
            </a:r>
            <a:r>
              <a:rPr lang="zh-CN" altLang="zh-CN" sz="3200" dirty="0" smtClean="0"/>
              <a:t>              </a:t>
            </a:r>
            <a:r>
              <a:rPr lang="zh-CN" sz="3200" dirty="0"/>
              <a:t>这样由整数和</a:t>
            </a:r>
            <a:r>
              <a:rPr lang="zh-CN" sz="3200" dirty="0" smtClean="0"/>
              <a:t>真分数</a:t>
            </a:r>
            <a:endParaRPr lang="zh-CN" sz="3200" dirty="0"/>
          </a:p>
          <a:p>
            <a:pPr algn="l">
              <a:lnSpc>
                <a:spcPct val="150000"/>
              </a:lnSpc>
            </a:pPr>
            <a:r>
              <a:rPr lang="zh-CN" sz="3200" dirty="0"/>
              <a:t>合成的数叫做</a:t>
            </a:r>
            <a:r>
              <a:rPr lang="zh-CN" sz="3200" dirty="0">
                <a:solidFill>
                  <a:srgbClr val="FF3300"/>
                </a:solidFill>
              </a:rPr>
              <a:t>带分数。</a:t>
            </a:r>
          </a:p>
        </p:txBody>
      </p:sp>
      <p:sp>
        <p:nvSpPr>
          <p:cNvPr id="15379" name="Line 19"/>
          <p:cNvSpPr>
            <a:spLocks noChangeShapeType="1"/>
          </p:cNvSpPr>
          <p:nvPr/>
        </p:nvSpPr>
        <p:spPr bwMode="auto">
          <a:xfrm>
            <a:off x="3899218" y="5125085"/>
            <a:ext cx="333375" cy="0"/>
          </a:xfrm>
          <a:prstGeom prst="line">
            <a:avLst/>
          </a:prstGeom>
          <a:noFill/>
          <a:ln w="38100" cmpd="sng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200"/>
          </a:p>
        </p:txBody>
      </p:sp>
      <p:sp>
        <p:nvSpPr>
          <p:cNvPr id="15380" name="Line 20"/>
          <p:cNvSpPr>
            <a:spLocks noChangeShapeType="1"/>
          </p:cNvSpPr>
          <p:nvPr/>
        </p:nvSpPr>
        <p:spPr bwMode="auto">
          <a:xfrm>
            <a:off x="4842193" y="5123498"/>
            <a:ext cx="333375" cy="0"/>
          </a:xfrm>
          <a:prstGeom prst="line">
            <a:avLst/>
          </a:prstGeom>
          <a:noFill/>
          <a:ln w="38100" cmpd="sng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200"/>
          </a:p>
        </p:txBody>
      </p:sp>
      <p:pic>
        <p:nvPicPr>
          <p:cNvPr id="15381" name="Picture 21" descr="24-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4850" t="24411" r="2669" b="39233"/>
          <a:stretch>
            <a:fillRect/>
          </a:stretch>
        </p:blipFill>
        <p:spPr bwMode="auto">
          <a:xfrm>
            <a:off x="6642418" y="308610"/>
            <a:ext cx="1281112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382" name="Picture 22" descr="24-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654" t="24411" r="15881" b="39233"/>
          <a:stretch>
            <a:fillRect/>
          </a:stretch>
        </p:blipFill>
        <p:spPr bwMode="auto">
          <a:xfrm>
            <a:off x="4173855" y="297498"/>
            <a:ext cx="2406650" cy="1427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5" name="右大括号 24"/>
          <p:cNvSpPr/>
          <p:nvPr/>
        </p:nvSpPr>
        <p:spPr>
          <a:xfrm rot="5400000">
            <a:off x="5820403" y="254131"/>
            <a:ext cx="283549" cy="3176399"/>
          </a:xfrm>
          <a:prstGeom prst="rightBrace">
            <a:avLst>
              <a:gd name="adj1" fmla="val 8333"/>
              <a:gd name="adj2" fmla="val 49581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16"/>
          <p:cNvSpPr txBox="1"/>
          <p:nvPr/>
        </p:nvSpPr>
        <p:spPr>
          <a:xfrm>
            <a:off x="5627473" y="2992378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+mn-ea"/>
                <a:ea typeface="+mn-ea"/>
              </a:rPr>
              <a:t>1</a:t>
            </a:r>
            <a:endParaRPr lang="zh-CN" altLang="en-US" sz="40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7" name="TextBox 17"/>
          <p:cNvSpPr txBox="1"/>
          <p:nvPr/>
        </p:nvSpPr>
        <p:spPr>
          <a:xfrm>
            <a:off x="5638175" y="3538313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+mn-ea"/>
                <a:ea typeface="+mn-ea"/>
              </a:rPr>
              <a:t>5</a:t>
            </a:r>
            <a:endParaRPr lang="zh-CN" altLang="en-US" sz="40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662930" y="3639967"/>
            <a:ext cx="357190" cy="1476"/>
          </a:xfrm>
          <a:prstGeom prst="line">
            <a:avLst/>
          </a:prstGeom>
          <a:ln w="28575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7"/>
          <p:cNvSpPr txBox="1"/>
          <p:nvPr/>
        </p:nvSpPr>
        <p:spPr>
          <a:xfrm>
            <a:off x="5235893" y="3289448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+mn-ea"/>
                <a:ea typeface="+mn-ea"/>
              </a:rPr>
              <a:t>2</a:t>
            </a:r>
            <a:endParaRPr lang="zh-CN" altLang="en-US" sz="40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pic>
        <p:nvPicPr>
          <p:cNvPr id="12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573"/>
          <a:stretch>
            <a:fillRect/>
          </a:stretch>
        </p:blipFill>
        <p:spPr bwMode="auto">
          <a:xfrm>
            <a:off x="8842375" y="3409315"/>
            <a:ext cx="2477135" cy="2345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53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53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ldLvl="0" animBg="1" autoUpdateAnimBg="0"/>
      <p:bldP spid="15370" grpId="0" bldLvl="0" animBg="1" autoUpdateAnimBg="0"/>
      <p:bldP spid="15371" grpId="0" bldLvl="0" animBg="1" autoUpdateAnimBg="0"/>
      <p:bldP spid="15372" grpId="0" bldLvl="0" animBg="1" autoUpdateAnimBg="0"/>
      <p:bldP spid="15373" grpId="0" bldLvl="0" animBg="1" autoUpdateAnimBg="0"/>
      <p:bldP spid="15374" grpId="0" bldLvl="0" animBg="1" autoUpdateAnimBg="0"/>
      <p:bldP spid="15375" grpId="0" bldLvl="0" animBg="1" autoUpdateAnimBg="0"/>
      <p:bldP spid="15376" grpId="0" bldLvl="0" animBg="1" autoUpdateAnimBg="0"/>
      <p:bldP spid="15377" grpId="0" bldLvl="0" animBg="1" autoUpdateAnimBg="0"/>
      <p:bldP spid="15378" grpId="0" bldLvl="0" animBg="1" autoUpdateAnimBg="0"/>
      <p:bldP spid="15379" grpId="0" bldLvl="0" animBg="1"/>
      <p:bldP spid="15380" grpId="0" bldLvl="0" animBg="1"/>
      <p:bldP spid="26" grpId="0"/>
      <p:bldP spid="27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1869123" y="3782402"/>
            <a:ext cx="761047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有些假分数的分子恰好是分母的倍数，它们实际上是整数；</a:t>
            </a:r>
          </a:p>
        </p:txBody>
      </p:sp>
      <p:pic>
        <p:nvPicPr>
          <p:cNvPr id="16388" name="Picture 4" descr="24-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654" t="24411" r="2669" b="39233"/>
          <a:stretch>
            <a:fillRect/>
          </a:stretch>
        </p:blipFill>
        <p:spPr bwMode="auto">
          <a:xfrm>
            <a:off x="6695439" y="1102572"/>
            <a:ext cx="3542481" cy="1344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389" name="Picture 5" descr="24-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498" t="24411" r="45755" b="39233"/>
          <a:stretch>
            <a:fillRect/>
          </a:stretch>
        </p:blipFill>
        <p:spPr bwMode="auto">
          <a:xfrm>
            <a:off x="3613185" y="1102572"/>
            <a:ext cx="2680030" cy="1344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390" name="Picture 6" descr="24-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690" t="24411" r="79274" b="39233"/>
          <a:stretch>
            <a:fillRect/>
          </a:stretch>
        </p:blipFill>
        <p:spPr bwMode="auto">
          <a:xfrm>
            <a:off x="2101017" y="1115271"/>
            <a:ext cx="1259633" cy="1344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aphicFrame>
        <p:nvGraphicFramePr>
          <p:cNvPr id="16391" name="Object 7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389942" y="2563202"/>
          <a:ext cx="387350" cy="1090612"/>
        </p:xfrm>
        <a:graphic>
          <a:graphicData uri="http://schemas.openxmlformats.org/presentationml/2006/ole">
            <p:oleObj spid="_x0000_s1025" r:id="rId8" imgW="3352800" imgH="9448800" progId="">
              <p:embed/>
            </p:oleObj>
          </a:graphicData>
        </a:graphic>
      </p:graphicFrame>
      <p:graphicFrame>
        <p:nvGraphicFramePr>
          <p:cNvPr id="16392" name="Object 8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4888865" y="2588602"/>
          <a:ext cx="422275" cy="1090612"/>
        </p:xfrm>
        <a:graphic>
          <a:graphicData uri="http://schemas.openxmlformats.org/presentationml/2006/ole">
            <p:oleObj spid="_x0000_s1026" r:id="rId9" imgW="3657600" imgH="9448800" progId="">
              <p:embed/>
            </p:oleObj>
          </a:graphicData>
        </a:graphic>
      </p:graphicFrame>
      <p:graphicFrame>
        <p:nvGraphicFramePr>
          <p:cNvPr id="16393" name="Object 9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7974965" y="2664802"/>
          <a:ext cx="528638" cy="1090612"/>
        </p:xfrm>
        <a:graphic>
          <a:graphicData uri="http://schemas.openxmlformats.org/presentationml/2006/ole">
            <p:oleObj spid="_x0000_s1027" r:id="rId10" imgW="4572000" imgH="9448800" progId="">
              <p:embed/>
            </p:oleObj>
          </a:graphicData>
        </a:graphic>
      </p:graphicFrame>
      <p:graphicFrame>
        <p:nvGraphicFramePr>
          <p:cNvPr id="16394" name="Object 10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5358765" y="2574314"/>
          <a:ext cx="920750" cy="1144588"/>
        </p:xfrm>
        <a:graphic>
          <a:graphicData uri="http://schemas.openxmlformats.org/presentationml/2006/ole">
            <p:oleObj spid="_x0000_s1028" r:id="rId11" imgW="7620000" imgH="9448800" progId="">
              <p:embed/>
            </p:oleObj>
          </a:graphicData>
        </a:graphic>
      </p:graphicFrame>
      <p:graphicFrame>
        <p:nvGraphicFramePr>
          <p:cNvPr id="16395" name="Object 11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8482965" y="2637814"/>
          <a:ext cx="996950" cy="1144588"/>
        </p:xfrm>
        <a:graphic>
          <a:graphicData uri="http://schemas.openxmlformats.org/presentationml/2006/ole">
            <p:oleObj spid="_x0000_s1029" r:id="rId12" imgW="8229600" imgH="9448800" progId="">
              <p:embed/>
            </p:oleObj>
          </a:graphicData>
        </a:graphic>
      </p:graphicFrame>
      <p:graphicFrame>
        <p:nvGraphicFramePr>
          <p:cNvPr id="16396" name="Object 12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770942" y="2828314"/>
          <a:ext cx="590550" cy="590550"/>
        </p:xfrm>
        <a:graphic>
          <a:graphicData uri="http://schemas.openxmlformats.org/presentationml/2006/ole">
            <p:oleObj spid="_x0000_s1030" r:id="rId13" imgW="4876800" imgH="4876800" progId="">
              <p:embed/>
            </p:oleObj>
          </a:graphicData>
        </a:graphic>
      </p:graphicFrame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1869440" y="5022239"/>
            <a:ext cx="751998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zh-CN" sz="3200">
                <a:latin typeface="华文楷体" panose="02010600040101010101" pitchFamily="2" charset="-122"/>
                <a:ea typeface="华文楷体" panose="02010600040101010101" pitchFamily="2" charset="-122"/>
              </a:rPr>
              <a:t>有些假分数的分子不是分母的倍数，这样的假分数可以写成带分数。</a:t>
            </a:r>
          </a:p>
        </p:txBody>
      </p:sp>
      <p:sp>
        <p:nvSpPr>
          <p:cNvPr id="14" name="右大括号 13"/>
          <p:cNvSpPr/>
          <p:nvPr/>
        </p:nvSpPr>
        <p:spPr>
          <a:xfrm rot="5400000">
            <a:off x="4774600" y="1278168"/>
            <a:ext cx="378308" cy="2472925"/>
          </a:xfrm>
          <a:prstGeom prst="rightBrace">
            <a:avLst>
              <a:gd name="adj1" fmla="val 8333"/>
              <a:gd name="adj2" fmla="val 49581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右大括号 14"/>
          <p:cNvSpPr/>
          <p:nvPr/>
        </p:nvSpPr>
        <p:spPr>
          <a:xfrm rot="5400000">
            <a:off x="8233826" y="875226"/>
            <a:ext cx="337820" cy="3238322"/>
          </a:xfrm>
          <a:prstGeom prst="rightBrace">
            <a:avLst>
              <a:gd name="adj1" fmla="val 8333"/>
              <a:gd name="adj2" fmla="val 49581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1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573"/>
          <a:stretch>
            <a:fillRect/>
          </a:stretch>
        </p:blipFill>
        <p:spPr bwMode="auto">
          <a:xfrm>
            <a:off x="8842375" y="3409315"/>
            <a:ext cx="2477135" cy="2345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63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63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63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63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4" dur="80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5" dur="80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80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ldLvl="0" autoUpdateAnimBg="0"/>
      <p:bldP spid="16397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49" name="AutoShape 27"/>
          <p:cNvSpPr>
            <a:spLocks noChangeArrowheads="1"/>
          </p:cNvSpPr>
          <p:nvPr/>
        </p:nvSpPr>
        <p:spPr bwMode="auto">
          <a:xfrm>
            <a:off x="998220" y="1280795"/>
            <a:ext cx="829945" cy="494030"/>
          </a:xfrm>
          <a:prstGeom prst="wedgeRoundRectCallout">
            <a:avLst>
              <a:gd name="adj1" fmla="val -48530"/>
              <a:gd name="adj2" fmla="val -2460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例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3</a:t>
            </a: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2677428" y="1280795"/>
            <a:ext cx="5976620" cy="769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400">
                <a:solidFill>
                  <a:schemeClr val="tx1"/>
                </a:solidFill>
              </a:rPr>
              <a:t>(1)</a:t>
            </a:r>
            <a:r>
              <a:rPr lang="zh-CN" sz="4400">
                <a:solidFill>
                  <a:schemeClr val="tx1"/>
                </a:solidFill>
              </a:rPr>
              <a:t>把     ，     化成整数。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4096653" y="912495"/>
            <a:ext cx="488950" cy="143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400">
                <a:solidFill>
                  <a:schemeClr val="tx1"/>
                </a:solidFill>
              </a:rPr>
              <a:t>3</a:t>
            </a:r>
          </a:p>
          <a:p>
            <a:r>
              <a:rPr lang="zh-CN" altLang="zh-CN" sz="440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5198378" y="896620"/>
            <a:ext cx="492125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400">
                <a:solidFill>
                  <a:schemeClr val="tx1"/>
                </a:solidFill>
              </a:rPr>
              <a:t>8</a:t>
            </a:r>
          </a:p>
          <a:p>
            <a:r>
              <a:rPr lang="zh-CN" altLang="zh-CN" sz="440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7414" name="Line 6"/>
          <p:cNvSpPr>
            <a:spLocks noChangeShapeType="1"/>
          </p:cNvSpPr>
          <p:nvPr/>
        </p:nvSpPr>
        <p:spPr bwMode="auto">
          <a:xfrm>
            <a:off x="4107765" y="1677670"/>
            <a:ext cx="434975" cy="0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7415" name="Line 7"/>
          <p:cNvSpPr>
            <a:spLocks noChangeShapeType="1"/>
          </p:cNvSpPr>
          <p:nvPr/>
        </p:nvSpPr>
        <p:spPr bwMode="auto">
          <a:xfrm>
            <a:off x="5211078" y="1649095"/>
            <a:ext cx="477837" cy="0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8436" name="AutoShape 4"/>
          <p:cNvSpPr>
            <a:spLocks noChangeArrowheads="1"/>
          </p:cNvSpPr>
          <p:nvPr/>
        </p:nvSpPr>
        <p:spPr bwMode="auto">
          <a:xfrm>
            <a:off x="7069583" y="4698255"/>
            <a:ext cx="3413125" cy="1566863"/>
          </a:xfrm>
          <a:prstGeom prst="cloudCallout">
            <a:avLst>
              <a:gd name="adj1" fmla="val 36284"/>
              <a:gd name="adj2" fmla="val 15944"/>
            </a:avLst>
          </a:prstGeom>
          <a:solidFill>
            <a:srgbClr val="FFFFCC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endParaRPr lang="zh-CN" altLang="zh-CN" sz="4000"/>
          </a:p>
        </p:txBody>
      </p:sp>
      <p:sp>
        <p:nvSpPr>
          <p:cNvPr id="18437" name="AutoShape 5"/>
          <p:cNvSpPr>
            <a:spLocks noChangeArrowheads="1"/>
          </p:cNvSpPr>
          <p:nvPr/>
        </p:nvSpPr>
        <p:spPr bwMode="auto">
          <a:xfrm>
            <a:off x="2888615" y="4706483"/>
            <a:ext cx="2568575" cy="1162050"/>
          </a:xfrm>
          <a:prstGeom prst="wedgeRoundRectCallout">
            <a:avLst>
              <a:gd name="adj1" fmla="val 31705"/>
              <a:gd name="adj2" fmla="val 42361"/>
              <a:gd name="adj3" fmla="val 16667"/>
            </a:avLst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r>
              <a:rPr lang="zh-CN" altLang="zh-CN" sz="4000"/>
              <a:t>   =3÷3=1</a:t>
            </a: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2947670" y="4623933"/>
            <a:ext cx="441444" cy="1325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000"/>
              <a:t>3</a:t>
            </a:r>
          </a:p>
          <a:p>
            <a:r>
              <a:rPr lang="zh-CN" altLang="zh-CN" sz="4000"/>
              <a:t>3</a:t>
            </a:r>
            <a:endParaRPr lang="zh-CN" altLang="zh-CN" sz="3200" b="0">
              <a:ea typeface="宋体" panose="02010600030101010101" pitchFamily="2" charset="-122"/>
            </a:endParaRPr>
          </a:p>
        </p:txBody>
      </p:sp>
      <p:sp>
        <p:nvSpPr>
          <p:cNvPr id="18439" name="Line 7"/>
          <p:cNvSpPr>
            <a:spLocks noChangeShapeType="1"/>
          </p:cNvSpPr>
          <p:nvPr/>
        </p:nvSpPr>
        <p:spPr bwMode="auto">
          <a:xfrm>
            <a:off x="2889568" y="5287511"/>
            <a:ext cx="406400" cy="0"/>
          </a:xfrm>
          <a:prstGeom prst="line">
            <a:avLst/>
          </a:prstGeom>
          <a:noFill/>
          <a:ln w="38100" cmpd="sng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4000"/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7409815" y="4726485"/>
            <a:ext cx="441444" cy="1325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000"/>
              <a:t>8</a:t>
            </a:r>
          </a:p>
          <a:p>
            <a:r>
              <a:rPr lang="zh-CN" altLang="zh-CN" sz="4000"/>
              <a:t>4</a:t>
            </a:r>
          </a:p>
        </p:txBody>
      </p:sp>
      <p:sp>
        <p:nvSpPr>
          <p:cNvPr id="18441" name="Line 9"/>
          <p:cNvSpPr>
            <a:spLocks noChangeShapeType="1"/>
          </p:cNvSpPr>
          <p:nvPr/>
        </p:nvSpPr>
        <p:spPr bwMode="auto">
          <a:xfrm>
            <a:off x="7451090" y="5360665"/>
            <a:ext cx="393700" cy="0"/>
          </a:xfrm>
          <a:prstGeom prst="line">
            <a:avLst/>
          </a:prstGeom>
          <a:noFill/>
          <a:ln w="38100" cmpd="sng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4000"/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7811135" y="5006520"/>
            <a:ext cx="2355850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altLang="zh-CN" sz="4000"/>
              <a:t>=8÷4=2</a:t>
            </a:r>
          </a:p>
        </p:txBody>
      </p:sp>
      <p:sp>
        <p:nvSpPr>
          <p:cNvPr id="18443" name="AutoShape 11"/>
          <p:cNvSpPr>
            <a:spLocks noChangeArrowheads="1"/>
          </p:cNvSpPr>
          <p:nvPr/>
        </p:nvSpPr>
        <p:spPr bwMode="auto">
          <a:xfrm>
            <a:off x="3405347" y="2180423"/>
            <a:ext cx="5953248" cy="812800"/>
          </a:xfrm>
          <a:prstGeom prst="flowChartPunchedTap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 w="12700" cmpd="sng">
            <a:solidFill>
              <a:srgbClr val="000099"/>
            </a:solidFill>
            <a:miter lim="800000"/>
          </a:ln>
          <a:effectLst>
            <a:outerShdw dist="125724" dir="18900000" algn="ctr" rotWithShape="0">
              <a:schemeClr val="bg1"/>
            </a:outerShdw>
          </a:effectLst>
        </p:spPr>
        <p:txBody>
          <a:bodyPr wrap="none" lIns="90000" tIns="46800" rIns="90000" bIns="46800" anchor="ctr"/>
          <a:lstStyle/>
          <a:p>
            <a:r>
              <a:rPr lang="zh-CN" sz="3200" dirty="0">
                <a:solidFill>
                  <a:schemeClr val="tx1"/>
                </a:solidFill>
              </a:rPr>
              <a:t>方法一：根据分数与除法的关系</a:t>
            </a:r>
          </a:p>
        </p:txBody>
      </p:sp>
      <p:pic>
        <p:nvPicPr>
          <p:cNvPr id="18444" name="Picture 12" descr="24-1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1321" b="-2026"/>
          <a:stretch>
            <a:fillRect/>
          </a:stretch>
        </p:blipFill>
        <p:spPr bwMode="auto">
          <a:xfrm>
            <a:off x="3741971" y="3020765"/>
            <a:ext cx="1465263" cy="154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5" name="Oval 13"/>
          <p:cNvSpPr>
            <a:spLocks noChangeArrowheads="1"/>
          </p:cNvSpPr>
          <p:nvPr/>
        </p:nvSpPr>
        <p:spPr bwMode="auto">
          <a:xfrm>
            <a:off x="6862996" y="3108077"/>
            <a:ext cx="1392238" cy="1336675"/>
          </a:xfrm>
          <a:prstGeom prst="ellipse">
            <a:avLst/>
          </a:prstGeom>
          <a:solidFill>
            <a:srgbClr val="0000FF"/>
          </a:solidFill>
          <a:ln w="19050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8446" name="Line 14"/>
          <p:cNvSpPr>
            <a:spLocks noChangeShapeType="1"/>
          </p:cNvSpPr>
          <p:nvPr/>
        </p:nvSpPr>
        <p:spPr bwMode="auto">
          <a:xfrm>
            <a:off x="6834421" y="3765302"/>
            <a:ext cx="1422400" cy="0"/>
          </a:xfrm>
          <a:prstGeom prst="line">
            <a:avLst/>
          </a:prstGeom>
          <a:noFill/>
          <a:ln w="2857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8447" name="Line 15"/>
          <p:cNvSpPr>
            <a:spLocks noChangeShapeType="1"/>
          </p:cNvSpPr>
          <p:nvPr/>
        </p:nvSpPr>
        <p:spPr bwMode="auto">
          <a:xfrm>
            <a:off x="7574196" y="3120777"/>
            <a:ext cx="0" cy="135255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8448" name="Oval 16"/>
          <p:cNvSpPr>
            <a:spLocks noChangeArrowheads="1"/>
          </p:cNvSpPr>
          <p:nvPr/>
        </p:nvSpPr>
        <p:spPr bwMode="auto">
          <a:xfrm>
            <a:off x="8431446" y="3123952"/>
            <a:ext cx="1392238" cy="1333500"/>
          </a:xfrm>
          <a:prstGeom prst="ellipse">
            <a:avLst/>
          </a:prstGeom>
          <a:solidFill>
            <a:srgbClr val="0000FF"/>
          </a:solidFill>
          <a:ln w="19050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8449" name="Line 17"/>
          <p:cNvSpPr>
            <a:spLocks noChangeShapeType="1"/>
          </p:cNvSpPr>
          <p:nvPr/>
        </p:nvSpPr>
        <p:spPr bwMode="auto">
          <a:xfrm>
            <a:off x="8402871" y="3793877"/>
            <a:ext cx="1422400" cy="0"/>
          </a:xfrm>
          <a:prstGeom prst="line">
            <a:avLst/>
          </a:prstGeom>
          <a:noFill/>
          <a:ln w="2857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8450" name="Line 18"/>
          <p:cNvSpPr>
            <a:spLocks noChangeShapeType="1"/>
          </p:cNvSpPr>
          <p:nvPr/>
        </p:nvSpPr>
        <p:spPr bwMode="auto">
          <a:xfrm>
            <a:off x="9129946" y="3123952"/>
            <a:ext cx="0" cy="1349375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  <p:bldP spid="49" grpId="1" animBg="1"/>
      <p:bldP spid="18436" grpId="0" bldLvl="0" animBg="1" autoUpdateAnimBg="0"/>
      <p:bldP spid="18437" grpId="0" bldLvl="0" animBg="1" autoUpdateAnimBg="0"/>
      <p:bldP spid="18438" grpId="0" bldLvl="0" animBg="1" autoUpdateAnimBg="0"/>
      <p:bldP spid="18439" grpId="0" bldLvl="0" animBg="1"/>
      <p:bldP spid="18440" grpId="0" bldLvl="0" animBg="1" autoUpdateAnimBg="0"/>
      <p:bldP spid="18441" grpId="0" bldLvl="0" animBg="1"/>
      <p:bldP spid="18442" grpId="0" bldLvl="0" animBg="1" autoUpdateAnimBg="0"/>
      <p:bldP spid="1844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49" name="AutoShape 27"/>
          <p:cNvSpPr>
            <a:spLocks noChangeArrowheads="1"/>
          </p:cNvSpPr>
          <p:nvPr/>
        </p:nvSpPr>
        <p:spPr bwMode="auto">
          <a:xfrm>
            <a:off x="998220" y="1280795"/>
            <a:ext cx="829945" cy="494030"/>
          </a:xfrm>
          <a:prstGeom prst="wedgeRoundRectCallout">
            <a:avLst>
              <a:gd name="adj1" fmla="val -48530"/>
              <a:gd name="adj2" fmla="val -2460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例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3</a:t>
            </a: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2677428" y="1280795"/>
            <a:ext cx="5976620" cy="769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400">
                <a:solidFill>
                  <a:schemeClr val="tx1"/>
                </a:solidFill>
              </a:rPr>
              <a:t>(1)</a:t>
            </a:r>
            <a:r>
              <a:rPr lang="zh-CN" sz="4400">
                <a:solidFill>
                  <a:schemeClr val="tx1"/>
                </a:solidFill>
              </a:rPr>
              <a:t>把     ，     化成整数。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4096653" y="912495"/>
            <a:ext cx="488950" cy="143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400">
                <a:solidFill>
                  <a:schemeClr val="tx1"/>
                </a:solidFill>
              </a:rPr>
              <a:t>3</a:t>
            </a:r>
          </a:p>
          <a:p>
            <a:r>
              <a:rPr lang="zh-CN" altLang="zh-CN" sz="440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5198378" y="896620"/>
            <a:ext cx="492125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400">
                <a:solidFill>
                  <a:schemeClr val="tx1"/>
                </a:solidFill>
              </a:rPr>
              <a:t>8</a:t>
            </a:r>
          </a:p>
          <a:p>
            <a:r>
              <a:rPr lang="zh-CN" altLang="zh-CN" sz="440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7414" name="Line 6"/>
          <p:cNvSpPr>
            <a:spLocks noChangeShapeType="1"/>
          </p:cNvSpPr>
          <p:nvPr/>
        </p:nvSpPr>
        <p:spPr bwMode="auto">
          <a:xfrm>
            <a:off x="4107765" y="1677670"/>
            <a:ext cx="434975" cy="0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7415" name="Line 7"/>
          <p:cNvSpPr>
            <a:spLocks noChangeShapeType="1"/>
          </p:cNvSpPr>
          <p:nvPr/>
        </p:nvSpPr>
        <p:spPr bwMode="auto">
          <a:xfrm>
            <a:off x="5211078" y="1649095"/>
            <a:ext cx="477837" cy="0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8443" name="AutoShape 11"/>
          <p:cNvSpPr>
            <a:spLocks noChangeArrowheads="1"/>
          </p:cNvSpPr>
          <p:nvPr/>
        </p:nvSpPr>
        <p:spPr bwMode="auto">
          <a:xfrm>
            <a:off x="3405347" y="2180423"/>
            <a:ext cx="5953248" cy="812800"/>
          </a:xfrm>
          <a:prstGeom prst="flowChartPunchedTap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 w="12700" cmpd="sng">
            <a:solidFill>
              <a:srgbClr val="000099"/>
            </a:solidFill>
            <a:miter lim="800000"/>
          </a:ln>
          <a:effectLst>
            <a:outerShdw dist="125724" dir="18900000" algn="ctr" rotWithShape="0">
              <a:schemeClr val="bg1"/>
            </a:outerShdw>
          </a:effectLst>
        </p:spPr>
        <p:txBody>
          <a:bodyPr wrap="none" lIns="90000" tIns="46800" rIns="90000" bIns="46800" anchor="ctr"/>
          <a:lstStyle/>
          <a:p>
            <a:pPr algn="l"/>
            <a:r>
              <a:rPr lang="zh-CN" sz="3200" dirty="0">
                <a:solidFill>
                  <a:schemeClr val="tx1"/>
                </a:solidFill>
              </a:rPr>
              <a:t>方法二：</a:t>
            </a:r>
            <a:r>
              <a:rPr lang="zh-CN" sz="3200" dirty="0" smtClean="0">
                <a:sym typeface="+mn-ea"/>
              </a:rPr>
              <a:t>根据</a:t>
            </a:r>
            <a:r>
              <a:rPr lang="zh-CN" altLang="en-US" sz="3200" dirty="0" smtClean="0">
                <a:sym typeface="+mn-ea"/>
              </a:rPr>
              <a:t>分数的意义</a:t>
            </a:r>
            <a:endParaRPr lang="zh-CN" sz="3200" dirty="0">
              <a:solidFill>
                <a:schemeClr val="tx1"/>
              </a:solidFill>
            </a:endParaRPr>
          </a:p>
        </p:txBody>
      </p:sp>
      <p:grpSp>
        <p:nvGrpSpPr>
          <p:cNvPr id="19460" name="Group 4"/>
          <p:cNvGrpSpPr/>
          <p:nvPr/>
        </p:nvGrpSpPr>
        <p:grpSpPr bwMode="auto">
          <a:xfrm>
            <a:off x="3002429" y="3422025"/>
            <a:ext cx="2971333" cy="1325880"/>
            <a:chOff x="-635" y="-1"/>
            <a:chExt cx="4681" cy="2088"/>
          </a:xfrm>
        </p:grpSpPr>
        <p:sp>
          <p:nvSpPr>
            <p:cNvPr id="19461" name="AutoShape 5"/>
            <p:cNvSpPr>
              <a:spLocks noChangeArrowheads="1"/>
            </p:cNvSpPr>
            <p:nvPr/>
          </p:nvSpPr>
          <p:spPr bwMode="auto">
            <a:xfrm>
              <a:off x="-635" y="65"/>
              <a:ext cx="4681" cy="1830"/>
            </a:xfrm>
            <a:prstGeom prst="wedgeRoundRectCallout">
              <a:avLst>
                <a:gd name="adj1" fmla="val -32138"/>
                <a:gd name="adj2" fmla="val 44425"/>
                <a:gd name="adj3" fmla="val 16667"/>
              </a:avLst>
            </a:prstGeom>
            <a:solidFill>
              <a:srgbClr val="FFFFCC"/>
            </a:solidFill>
            <a:ln w="9525" cmpd="sng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/>
            <a:lstStyle/>
            <a:p>
              <a:pPr algn="l"/>
              <a:r>
                <a:rPr lang="zh-CN" altLang="zh-CN" sz="4000"/>
                <a:t>3</a:t>
              </a:r>
              <a:r>
                <a:rPr lang="zh-CN" sz="4000"/>
                <a:t>个   是</a:t>
              </a:r>
              <a:r>
                <a:rPr lang="zh-CN" altLang="zh-CN" sz="4000"/>
                <a:t>1</a:t>
              </a:r>
              <a:r>
                <a:rPr lang="zh-CN" sz="4000"/>
                <a:t>。</a:t>
              </a:r>
            </a:p>
          </p:txBody>
        </p:sp>
        <p:sp>
          <p:nvSpPr>
            <p:cNvPr id="19462" name="Text Box 6"/>
            <p:cNvSpPr txBox="1">
              <a:spLocks noChangeArrowheads="1"/>
            </p:cNvSpPr>
            <p:nvPr/>
          </p:nvSpPr>
          <p:spPr bwMode="auto">
            <a:xfrm>
              <a:off x="715" y="-1"/>
              <a:ext cx="695" cy="20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zh-CN" sz="4000"/>
                <a:t>1</a:t>
              </a:r>
            </a:p>
            <a:p>
              <a:r>
                <a:rPr lang="zh-CN" altLang="zh-CN" sz="4000"/>
                <a:t>3</a:t>
              </a:r>
              <a:endParaRPr lang="zh-CN" altLang="zh-CN" sz="3200" b="0">
                <a:ea typeface="宋体" panose="02010600030101010101" pitchFamily="2" charset="-122"/>
              </a:endParaRPr>
            </a:p>
          </p:txBody>
        </p:sp>
        <p:sp>
          <p:nvSpPr>
            <p:cNvPr id="19463" name="Line 7"/>
            <p:cNvSpPr>
              <a:spLocks noChangeShapeType="1"/>
            </p:cNvSpPr>
            <p:nvPr/>
          </p:nvSpPr>
          <p:spPr bwMode="auto">
            <a:xfrm>
              <a:off x="715" y="980"/>
              <a:ext cx="640" cy="0"/>
            </a:xfrm>
            <a:prstGeom prst="line">
              <a:avLst/>
            </a:prstGeom>
            <a:noFill/>
            <a:ln w="38100" cmpd="sng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4000"/>
            </a:p>
          </p:txBody>
        </p:sp>
      </p:grpSp>
      <p:grpSp>
        <p:nvGrpSpPr>
          <p:cNvPr id="19472" name="Group 16"/>
          <p:cNvGrpSpPr/>
          <p:nvPr/>
        </p:nvGrpSpPr>
        <p:grpSpPr bwMode="auto">
          <a:xfrm>
            <a:off x="4071300" y="4774631"/>
            <a:ext cx="1217611" cy="1325451"/>
            <a:chOff x="-7" y="-110"/>
            <a:chExt cx="1916" cy="2089"/>
          </a:xfrm>
        </p:grpSpPr>
        <p:sp>
          <p:nvSpPr>
            <p:cNvPr id="19473" name="Line 17"/>
            <p:cNvSpPr>
              <a:spLocks noChangeShapeType="1"/>
            </p:cNvSpPr>
            <p:nvPr/>
          </p:nvSpPr>
          <p:spPr bwMode="auto">
            <a:xfrm>
              <a:off x="21" y="958"/>
              <a:ext cx="640" cy="0"/>
            </a:xfrm>
            <a:prstGeom prst="line">
              <a:avLst/>
            </a:prstGeom>
            <a:noFill/>
            <a:ln w="38100" cmpd="sng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4000"/>
            </a:p>
          </p:txBody>
        </p:sp>
        <p:grpSp>
          <p:nvGrpSpPr>
            <p:cNvPr id="19474" name="Group 18"/>
            <p:cNvGrpSpPr/>
            <p:nvPr/>
          </p:nvGrpSpPr>
          <p:grpSpPr bwMode="auto">
            <a:xfrm>
              <a:off x="-7" y="-110"/>
              <a:ext cx="1916" cy="2089"/>
              <a:chOff x="-7" y="-110"/>
              <a:chExt cx="1916" cy="2089"/>
            </a:xfrm>
          </p:grpSpPr>
          <p:sp>
            <p:nvSpPr>
              <p:cNvPr id="19475" name="Text Box 19"/>
              <p:cNvSpPr txBox="1">
                <a:spLocks noChangeArrowheads="1"/>
              </p:cNvSpPr>
              <p:nvPr/>
            </p:nvSpPr>
            <p:spPr bwMode="auto">
              <a:xfrm>
                <a:off x="-7" y="-110"/>
                <a:ext cx="695" cy="208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r>
                  <a:rPr lang="zh-CN" altLang="zh-CN" sz="4000" dirty="0"/>
                  <a:t>3</a:t>
                </a:r>
              </a:p>
              <a:p>
                <a:r>
                  <a:rPr lang="zh-CN" altLang="zh-CN" sz="4000" dirty="0"/>
                  <a:t>3</a:t>
                </a:r>
                <a:endParaRPr lang="zh-CN" altLang="zh-CN" sz="3200" b="0" dirty="0">
                  <a:ea typeface="宋体" panose="02010600030101010101" pitchFamily="2" charset="-122"/>
                </a:endParaRPr>
              </a:p>
            </p:txBody>
          </p:sp>
          <p:sp>
            <p:nvSpPr>
              <p:cNvPr id="19476" name="Text Box 20"/>
              <p:cNvSpPr txBox="1">
                <a:spLocks noChangeArrowheads="1"/>
              </p:cNvSpPr>
              <p:nvPr/>
            </p:nvSpPr>
            <p:spPr bwMode="auto">
              <a:xfrm>
                <a:off x="809" y="439"/>
                <a:ext cx="1100" cy="1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zh-CN" sz="4000"/>
                  <a:t>=1</a:t>
                </a:r>
              </a:p>
            </p:txBody>
          </p:sp>
        </p:grpSp>
      </p:grpSp>
      <p:grpSp>
        <p:nvGrpSpPr>
          <p:cNvPr id="19477" name="Group 21"/>
          <p:cNvGrpSpPr/>
          <p:nvPr/>
        </p:nvGrpSpPr>
        <p:grpSpPr bwMode="auto">
          <a:xfrm>
            <a:off x="6578257" y="3476635"/>
            <a:ext cx="2856301" cy="1325880"/>
            <a:chOff x="-166" y="0"/>
            <a:chExt cx="4497" cy="2088"/>
          </a:xfrm>
        </p:grpSpPr>
        <p:sp>
          <p:nvSpPr>
            <p:cNvPr id="19478" name="AutoShape 22"/>
            <p:cNvSpPr>
              <a:spLocks noChangeArrowheads="1"/>
            </p:cNvSpPr>
            <p:nvPr/>
          </p:nvSpPr>
          <p:spPr bwMode="auto">
            <a:xfrm>
              <a:off x="-166" y="65"/>
              <a:ext cx="4497" cy="1830"/>
            </a:xfrm>
            <a:prstGeom prst="wedgeRoundRectCallout">
              <a:avLst>
                <a:gd name="adj1" fmla="val 43833"/>
                <a:gd name="adj2" fmla="val -6995"/>
                <a:gd name="adj3" fmla="val 16667"/>
              </a:avLst>
            </a:prstGeom>
            <a:solidFill>
              <a:srgbClr val="FFFFCC"/>
            </a:solidFill>
            <a:ln w="9525" cmpd="sng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/>
            <a:lstStyle/>
            <a:p>
              <a:pPr algn="l"/>
              <a:r>
                <a:rPr lang="zh-CN" altLang="zh-CN" sz="4000"/>
                <a:t>8</a:t>
              </a:r>
              <a:r>
                <a:rPr lang="zh-CN" sz="4000"/>
                <a:t>个    是</a:t>
              </a:r>
              <a:r>
                <a:rPr lang="zh-CN" altLang="zh-CN" sz="4000"/>
                <a:t>2</a:t>
              </a:r>
              <a:r>
                <a:rPr lang="zh-CN" sz="4000"/>
                <a:t>。</a:t>
              </a:r>
            </a:p>
          </p:txBody>
        </p:sp>
        <p:sp>
          <p:nvSpPr>
            <p:cNvPr id="19479" name="Text Box 23"/>
            <p:cNvSpPr txBox="1">
              <a:spLocks noChangeArrowheads="1"/>
            </p:cNvSpPr>
            <p:nvPr/>
          </p:nvSpPr>
          <p:spPr bwMode="auto">
            <a:xfrm>
              <a:off x="1262" y="0"/>
              <a:ext cx="695" cy="20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zh-CN" sz="4000"/>
                <a:t>1</a:t>
              </a:r>
            </a:p>
            <a:p>
              <a:r>
                <a:rPr lang="zh-CN" altLang="zh-CN" sz="4000"/>
                <a:t>4</a:t>
              </a:r>
              <a:endParaRPr lang="zh-CN" altLang="zh-CN" sz="3200" b="0">
                <a:ea typeface="宋体" panose="02010600030101010101" pitchFamily="2" charset="-122"/>
              </a:endParaRPr>
            </a:p>
          </p:txBody>
        </p:sp>
        <p:sp>
          <p:nvSpPr>
            <p:cNvPr id="19480" name="Line 24"/>
            <p:cNvSpPr>
              <a:spLocks noChangeShapeType="1"/>
            </p:cNvSpPr>
            <p:nvPr/>
          </p:nvSpPr>
          <p:spPr bwMode="auto">
            <a:xfrm>
              <a:off x="1283" y="958"/>
              <a:ext cx="640" cy="0"/>
            </a:xfrm>
            <a:prstGeom prst="line">
              <a:avLst/>
            </a:prstGeom>
            <a:noFill/>
            <a:ln w="38100" cmpd="sng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4000"/>
            </a:p>
          </p:txBody>
        </p:sp>
      </p:grpSp>
      <p:grpSp>
        <p:nvGrpSpPr>
          <p:cNvPr id="19481" name="Group 25"/>
          <p:cNvGrpSpPr/>
          <p:nvPr/>
        </p:nvGrpSpPr>
        <p:grpSpPr bwMode="auto">
          <a:xfrm>
            <a:off x="7365678" y="4844396"/>
            <a:ext cx="1202696" cy="1325317"/>
            <a:chOff x="16" y="-85"/>
            <a:chExt cx="1895" cy="2086"/>
          </a:xfrm>
        </p:grpSpPr>
        <p:sp>
          <p:nvSpPr>
            <p:cNvPr id="19482" name="Line 26"/>
            <p:cNvSpPr>
              <a:spLocks noChangeShapeType="1"/>
            </p:cNvSpPr>
            <p:nvPr/>
          </p:nvSpPr>
          <p:spPr bwMode="auto">
            <a:xfrm>
              <a:off x="21" y="958"/>
              <a:ext cx="640" cy="0"/>
            </a:xfrm>
            <a:prstGeom prst="line">
              <a:avLst/>
            </a:prstGeom>
            <a:noFill/>
            <a:ln w="38100" cmpd="sng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4000"/>
            </a:p>
          </p:txBody>
        </p:sp>
        <p:grpSp>
          <p:nvGrpSpPr>
            <p:cNvPr id="19483" name="Group 27"/>
            <p:cNvGrpSpPr/>
            <p:nvPr/>
          </p:nvGrpSpPr>
          <p:grpSpPr bwMode="auto">
            <a:xfrm>
              <a:off x="16" y="-85"/>
              <a:ext cx="1895" cy="2086"/>
              <a:chOff x="16" y="-85"/>
              <a:chExt cx="1895" cy="2086"/>
            </a:xfrm>
          </p:grpSpPr>
          <p:sp>
            <p:nvSpPr>
              <p:cNvPr id="19484" name="Text Box 28"/>
              <p:cNvSpPr txBox="1">
                <a:spLocks noChangeArrowheads="1"/>
              </p:cNvSpPr>
              <p:nvPr/>
            </p:nvSpPr>
            <p:spPr bwMode="auto">
              <a:xfrm>
                <a:off x="16" y="-85"/>
                <a:ext cx="703" cy="208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0000" tIns="46800" rIns="90000" bIns="46800">
                <a:spAutoFit/>
              </a:bodyPr>
              <a:lstStyle/>
              <a:p>
                <a:r>
                  <a:rPr lang="zh-CN" altLang="zh-CN" sz="4000" dirty="0"/>
                  <a:t>8</a:t>
                </a:r>
              </a:p>
              <a:p>
                <a:r>
                  <a:rPr lang="zh-CN" altLang="zh-CN" sz="4000" dirty="0"/>
                  <a:t>4</a:t>
                </a:r>
                <a:endParaRPr lang="zh-CN" altLang="zh-CN" sz="3200" b="0" dirty="0">
                  <a:ea typeface="宋体" panose="02010600030101010101" pitchFamily="2" charset="-122"/>
                </a:endParaRPr>
              </a:p>
            </p:txBody>
          </p:sp>
          <p:sp>
            <p:nvSpPr>
              <p:cNvPr id="19485" name="Text Box 29"/>
              <p:cNvSpPr txBox="1">
                <a:spLocks noChangeArrowheads="1"/>
              </p:cNvSpPr>
              <p:nvPr/>
            </p:nvSpPr>
            <p:spPr bwMode="auto">
              <a:xfrm>
                <a:off x="809" y="439"/>
                <a:ext cx="1102" cy="111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zh-CN" sz="4000"/>
                  <a:t>=2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  <p:bldP spid="49" grpId="1" animBg="1"/>
      <p:bldP spid="1844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2637100" y="1214120"/>
            <a:ext cx="6731000" cy="763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400">
                <a:solidFill>
                  <a:schemeClr val="tx1"/>
                </a:solidFill>
              </a:rPr>
              <a:t>(2)</a:t>
            </a:r>
            <a:r>
              <a:rPr lang="zh-CN" sz="4400">
                <a:solidFill>
                  <a:schemeClr val="tx1"/>
                </a:solidFill>
              </a:rPr>
              <a:t>把     ，    化成带分数。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4030925" y="804545"/>
            <a:ext cx="492125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400">
                <a:solidFill>
                  <a:schemeClr val="tx1"/>
                </a:solidFill>
              </a:rPr>
              <a:t>7</a:t>
            </a:r>
          </a:p>
          <a:p>
            <a:r>
              <a:rPr lang="zh-CN" altLang="zh-CN" sz="440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5134238" y="788670"/>
            <a:ext cx="492125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400">
                <a:solidFill>
                  <a:schemeClr val="tx1"/>
                </a:solidFill>
              </a:rPr>
              <a:t>6</a:t>
            </a:r>
          </a:p>
          <a:p>
            <a:r>
              <a:rPr lang="zh-CN" altLang="zh-CN" sz="440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20486" name="Line 6"/>
          <p:cNvSpPr>
            <a:spLocks noChangeShapeType="1"/>
          </p:cNvSpPr>
          <p:nvPr/>
        </p:nvSpPr>
        <p:spPr bwMode="auto">
          <a:xfrm>
            <a:off x="4043625" y="1568133"/>
            <a:ext cx="434975" cy="0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0487" name="Line 7"/>
          <p:cNvSpPr>
            <a:spLocks noChangeShapeType="1"/>
          </p:cNvSpPr>
          <p:nvPr/>
        </p:nvSpPr>
        <p:spPr bwMode="auto">
          <a:xfrm>
            <a:off x="5146938" y="1539558"/>
            <a:ext cx="477837" cy="0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49" name="AutoShape 27"/>
          <p:cNvSpPr>
            <a:spLocks noChangeArrowheads="1"/>
          </p:cNvSpPr>
          <p:nvPr/>
        </p:nvSpPr>
        <p:spPr bwMode="auto">
          <a:xfrm>
            <a:off x="998220" y="1280795"/>
            <a:ext cx="829945" cy="494030"/>
          </a:xfrm>
          <a:prstGeom prst="wedgeRoundRectCallout">
            <a:avLst>
              <a:gd name="adj1" fmla="val -48530"/>
              <a:gd name="adj2" fmla="val -2460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例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3</a:t>
            </a: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5994513" y="4465654"/>
            <a:ext cx="406400" cy="120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altLang="zh-CN" sz="3600" dirty="0"/>
              <a:t>7</a:t>
            </a:r>
          </a:p>
          <a:p>
            <a:r>
              <a:rPr lang="zh-CN" altLang="zh-CN" sz="3600" dirty="0"/>
              <a:t>3</a:t>
            </a:r>
          </a:p>
        </p:txBody>
      </p:sp>
      <p:grpSp>
        <p:nvGrpSpPr>
          <p:cNvPr id="21514" name="Group 10"/>
          <p:cNvGrpSpPr/>
          <p:nvPr/>
        </p:nvGrpSpPr>
        <p:grpSpPr bwMode="auto">
          <a:xfrm>
            <a:off x="9589274" y="4665859"/>
            <a:ext cx="1533534" cy="1338580"/>
            <a:chOff x="0" y="0"/>
            <a:chExt cx="2413" cy="2108"/>
          </a:xfrm>
        </p:grpSpPr>
        <p:sp>
          <p:nvSpPr>
            <p:cNvPr id="21516" name="Text Box 12"/>
            <p:cNvSpPr txBox="1">
              <a:spLocks noChangeArrowheads="1"/>
            </p:cNvSpPr>
            <p:nvPr/>
          </p:nvSpPr>
          <p:spPr bwMode="auto">
            <a:xfrm>
              <a:off x="0" y="20"/>
              <a:ext cx="695" cy="20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zh-CN" sz="4000" dirty="0"/>
                <a:t>7</a:t>
              </a:r>
            </a:p>
            <a:p>
              <a:r>
                <a:rPr lang="zh-CN" altLang="zh-CN" sz="4000" dirty="0"/>
                <a:t>3</a:t>
              </a:r>
              <a:endParaRPr lang="zh-CN" altLang="zh-CN" sz="3200" b="0" dirty="0">
                <a:ea typeface="宋体" panose="02010600030101010101" pitchFamily="2" charset="-122"/>
              </a:endParaRPr>
            </a:p>
          </p:txBody>
        </p:sp>
        <p:sp>
          <p:nvSpPr>
            <p:cNvPr id="21519" name="Text Box 15"/>
            <p:cNvSpPr txBox="1">
              <a:spLocks noChangeArrowheads="1"/>
            </p:cNvSpPr>
            <p:nvPr/>
          </p:nvSpPr>
          <p:spPr bwMode="auto">
            <a:xfrm>
              <a:off x="1718" y="0"/>
              <a:ext cx="695" cy="20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zh-CN" sz="4000" dirty="0"/>
                <a:t>1</a:t>
              </a:r>
            </a:p>
            <a:p>
              <a:r>
                <a:rPr lang="zh-CN" altLang="zh-CN" sz="4000" dirty="0"/>
                <a:t>3</a:t>
              </a:r>
              <a:endParaRPr lang="zh-CN" altLang="zh-CN" sz="3200" b="0" dirty="0">
                <a:ea typeface="宋体" panose="02010600030101010101" pitchFamily="2" charset="-122"/>
              </a:endParaRPr>
            </a:p>
          </p:txBody>
        </p:sp>
        <p:sp>
          <p:nvSpPr>
            <p:cNvPr id="21515" name="Line 11"/>
            <p:cNvSpPr>
              <a:spLocks noChangeShapeType="1"/>
            </p:cNvSpPr>
            <p:nvPr/>
          </p:nvSpPr>
          <p:spPr bwMode="auto">
            <a:xfrm>
              <a:off x="20" y="985"/>
              <a:ext cx="640" cy="1"/>
            </a:xfrm>
            <a:prstGeom prst="line">
              <a:avLst/>
            </a:prstGeom>
            <a:noFill/>
            <a:ln w="38100" cmpd="sng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4400"/>
            </a:p>
          </p:txBody>
        </p:sp>
        <p:sp>
          <p:nvSpPr>
            <p:cNvPr id="21517" name="Text Box 13"/>
            <p:cNvSpPr txBox="1">
              <a:spLocks noChangeArrowheads="1"/>
            </p:cNvSpPr>
            <p:nvPr/>
          </p:nvSpPr>
          <p:spPr bwMode="auto">
            <a:xfrm>
              <a:off x="809" y="460"/>
              <a:ext cx="1100" cy="1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4000" dirty="0"/>
                <a:t>=2</a:t>
              </a:r>
            </a:p>
          </p:txBody>
        </p:sp>
        <p:sp>
          <p:nvSpPr>
            <p:cNvPr id="21518" name="Line 14"/>
            <p:cNvSpPr>
              <a:spLocks noChangeShapeType="1"/>
            </p:cNvSpPr>
            <p:nvPr/>
          </p:nvSpPr>
          <p:spPr bwMode="auto">
            <a:xfrm>
              <a:off x="1738" y="965"/>
              <a:ext cx="640" cy="1"/>
            </a:xfrm>
            <a:prstGeom prst="line">
              <a:avLst/>
            </a:prstGeom>
            <a:noFill/>
            <a:ln w="38100" cmpd="sng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4000"/>
            </a:p>
          </p:txBody>
        </p:sp>
      </p:grpSp>
      <p:sp>
        <p:nvSpPr>
          <p:cNvPr id="21520" name="Line 16"/>
          <p:cNvSpPr>
            <a:spLocks noChangeShapeType="1"/>
          </p:cNvSpPr>
          <p:nvPr/>
        </p:nvSpPr>
        <p:spPr bwMode="auto">
          <a:xfrm>
            <a:off x="5923087" y="4997534"/>
            <a:ext cx="477837" cy="0"/>
          </a:xfrm>
          <a:prstGeom prst="line">
            <a:avLst/>
          </a:prstGeom>
          <a:noFill/>
          <a:ln w="38100" cmpd="sng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600"/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auto">
          <a:xfrm>
            <a:off x="2725262" y="2069298"/>
            <a:ext cx="5625306" cy="812800"/>
          </a:xfrm>
          <a:prstGeom prst="flowChartPunchedTap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 w="12700" cmpd="sng">
            <a:solidFill>
              <a:srgbClr val="000099"/>
            </a:solidFill>
            <a:miter lim="800000"/>
          </a:ln>
          <a:effectLst>
            <a:outerShdw dist="125724" dir="18900000" algn="ctr" rotWithShape="0">
              <a:schemeClr val="bg1"/>
            </a:outerShdw>
          </a:effectLst>
        </p:spPr>
        <p:txBody>
          <a:bodyPr wrap="none" lIns="90000" tIns="46800" rIns="90000" bIns="46800" anchor="ctr"/>
          <a:lstStyle/>
          <a:p>
            <a:r>
              <a:rPr lang="zh-CN" sz="3200" dirty="0" smtClean="0">
                <a:solidFill>
                  <a:schemeClr val="tx1"/>
                </a:solidFill>
              </a:rPr>
              <a:t>方法</a:t>
            </a:r>
            <a:r>
              <a:rPr lang="zh-CN" altLang="en-US" sz="3200" dirty="0" smtClean="0">
                <a:solidFill>
                  <a:schemeClr val="tx1"/>
                </a:solidFill>
              </a:rPr>
              <a:t>一</a:t>
            </a:r>
            <a:r>
              <a:rPr lang="zh-CN" sz="3200" dirty="0" smtClean="0">
                <a:solidFill>
                  <a:schemeClr val="tx1"/>
                </a:solidFill>
              </a:rPr>
              <a:t>：根据</a:t>
            </a:r>
            <a:r>
              <a:rPr lang="zh-CN" altLang="en-US" sz="3200" dirty="0" smtClean="0">
                <a:solidFill>
                  <a:schemeClr val="tx1"/>
                </a:solidFill>
              </a:rPr>
              <a:t>分数的意义</a:t>
            </a:r>
            <a:endParaRPr lang="zh-CN" sz="3200" dirty="0">
              <a:solidFill>
                <a:schemeClr val="tx1"/>
              </a:solidFill>
            </a:endParaRPr>
          </a:p>
        </p:txBody>
      </p:sp>
      <p:pic>
        <p:nvPicPr>
          <p:cNvPr id="18" name="Picture 6" descr="24-1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87855" y="2882346"/>
            <a:ext cx="2863453" cy="1442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6" descr="24-11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9398"/>
          <a:stretch>
            <a:fillRect/>
          </a:stretch>
        </p:blipFill>
        <p:spPr bwMode="auto">
          <a:xfrm>
            <a:off x="3987019" y="2865359"/>
            <a:ext cx="1448974" cy="1442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右大括号 19"/>
          <p:cNvSpPr/>
          <p:nvPr/>
        </p:nvSpPr>
        <p:spPr>
          <a:xfrm rot="5400000">
            <a:off x="5997575" y="2345690"/>
            <a:ext cx="327660" cy="3912235"/>
          </a:xfrm>
          <a:prstGeom prst="rightBrace">
            <a:avLst>
              <a:gd name="adj1" fmla="val 136056"/>
              <a:gd name="adj2" fmla="val 50183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806113" y="5482704"/>
            <a:ext cx="7811135" cy="1190038"/>
            <a:chOff x="1403648" y="3888219"/>
            <a:chExt cx="7811135" cy="1190038"/>
          </a:xfrm>
        </p:grpSpPr>
        <p:sp>
          <p:nvSpPr>
            <p:cNvPr id="21512" name="AutoShape 8"/>
            <p:cNvSpPr>
              <a:spLocks noChangeArrowheads="1"/>
            </p:cNvSpPr>
            <p:nvPr/>
          </p:nvSpPr>
          <p:spPr bwMode="auto">
            <a:xfrm>
              <a:off x="1403648" y="3980929"/>
              <a:ext cx="7811135" cy="1086485"/>
            </a:xfrm>
            <a:prstGeom prst="wedgeRoundRectCallout">
              <a:avLst>
                <a:gd name="adj1" fmla="val -45939"/>
                <a:gd name="adj2" fmla="val -5007"/>
                <a:gd name="adj3" fmla="val 16667"/>
              </a:avLst>
            </a:prstGeom>
            <a:solidFill>
              <a:srgbClr val="FFFFCC"/>
            </a:solidFill>
            <a:ln w="9525" cmpd="sng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/>
            <a:lstStyle/>
            <a:p>
              <a:r>
                <a:rPr lang="zh-CN" altLang="en-US" sz="3200" dirty="0" smtClean="0"/>
                <a:t>     是     </a:t>
              </a:r>
              <a:r>
                <a:rPr lang="en-US" altLang="zh-CN" sz="3200" dirty="0" smtClean="0"/>
                <a:t>(</a:t>
              </a:r>
              <a:r>
                <a:rPr lang="zh-CN" altLang="en-US" sz="3200" dirty="0" smtClean="0"/>
                <a:t>就是</a:t>
              </a:r>
              <a:r>
                <a:rPr lang="en-US" altLang="zh-CN" sz="3200" dirty="0" smtClean="0">
                  <a:latin typeface="+mn-ea"/>
                  <a:ea typeface="+mn-ea"/>
                </a:rPr>
                <a:t>2</a:t>
              </a:r>
              <a:r>
                <a:rPr lang="en-US" altLang="zh-CN" sz="3200" dirty="0" smtClean="0"/>
                <a:t>)</a:t>
              </a:r>
              <a:r>
                <a:rPr lang="zh-CN" altLang="en-US" sz="3200" dirty="0" smtClean="0"/>
                <a:t>和     合成的数，等于</a:t>
              </a:r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</a:rPr>
                <a:t>2  </a:t>
              </a:r>
              <a:r>
                <a:rPr lang="zh-CN" altLang="en-US" sz="3200" dirty="0" smtClean="0"/>
                <a:t>。</a:t>
              </a:r>
              <a:endParaRPr lang="zh-CN" altLang="zh-CN" sz="3200" dirty="0"/>
            </a:p>
          </p:txBody>
        </p:sp>
        <p:sp>
          <p:nvSpPr>
            <p:cNvPr id="21" name="TextBox 16"/>
            <p:cNvSpPr txBox="1"/>
            <p:nvPr/>
          </p:nvSpPr>
          <p:spPr>
            <a:xfrm>
              <a:off x="1623502" y="3933056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7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22" name="TextBox 17"/>
            <p:cNvSpPr txBox="1"/>
            <p:nvPr/>
          </p:nvSpPr>
          <p:spPr>
            <a:xfrm>
              <a:off x="1623502" y="4431926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3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1623502" y="4533580"/>
              <a:ext cx="357190" cy="1476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16"/>
            <p:cNvSpPr txBox="1"/>
            <p:nvPr/>
          </p:nvSpPr>
          <p:spPr>
            <a:xfrm>
              <a:off x="2368515" y="3933056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6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25" name="TextBox 17"/>
            <p:cNvSpPr txBox="1"/>
            <p:nvPr/>
          </p:nvSpPr>
          <p:spPr>
            <a:xfrm>
              <a:off x="2368515" y="4431926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3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2368515" y="4533580"/>
              <a:ext cx="357190" cy="1476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16"/>
            <p:cNvSpPr txBox="1"/>
            <p:nvPr/>
          </p:nvSpPr>
          <p:spPr>
            <a:xfrm>
              <a:off x="4585817" y="3888219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1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28" name="TextBox 17"/>
            <p:cNvSpPr txBox="1"/>
            <p:nvPr/>
          </p:nvSpPr>
          <p:spPr>
            <a:xfrm>
              <a:off x="4585817" y="4387089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3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4585817" y="4488743"/>
              <a:ext cx="357190" cy="1476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16"/>
            <p:cNvSpPr txBox="1"/>
            <p:nvPr/>
          </p:nvSpPr>
          <p:spPr>
            <a:xfrm>
              <a:off x="8100392" y="3911368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1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31" name="TextBox 17"/>
            <p:cNvSpPr txBox="1"/>
            <p:nvPr/>
          </p:nvSpPr>
          <p:spPr>
            <a:xfrm>
              <a:off x="8100392" y="4410238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3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8100392" y="4511892"/>
              <a:ext cx="357190" cy="1476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  <p:bldP spid="49" grpId="1" animBg="1"/>
      <p:bldP spid="1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5715693" y="2377774"/>
            <a:ext cx="406400" cy="120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en-US" altLang="zh-CN" sz="3600" dirty="0" smtClean="0"/>
              <a:t>6</a:t>
            </a:r>
            <a:endParaRPr lang="zh-CN" altLang="zh-CN" sz="3600" dirty="0"/>
          </a:p>
          <a:p>
            <a:r>
              <a:rPr lang="en-US" altLang="zh-CN" sz="3600" dirty="0" smtClean="0"/>
              <a:t>5</a:t>
            </a:r>
            <a:endParaRPr lang="zh-CN" altLang="zh-CN" sz="3600" dirty="0"/>
          </a:p>
        </p:txBody>
      </p:sp>
      <p:grpSp>
        <p:nvGrpSpPr>
          <p:cNvPr id="21514" name="Group 10"/>
          <p:cNvGrpSpPr/>
          <p:nvPr/>
        </p:nvGrpSpPr>
        <p:grpSpPr bwMode="auto">
          <a:xfrm>
            <a:off x="5255399" y="4612519"/>
            <a:ext cx="1533534" cy="1338580"/>
            <a:chOff x="0" y="0"/>
            <a:chExt cx="2413" cy="2108"/>
          </a:xfrm>
        </p:grpSpPr>
        <p:sp>
          <p:nvSpPr>
            <p:cNvPr id="21516" name="Text Box 12"/>
            <p:cNvSpPr txBox="1">
              <a:spLocks noChangeArrowheads="1"/>
            </p:cNvSpPr>
            <p:nvPr/>
          </p:nvSpPr>
          <p:spPr bwMode="auto">
            <a:xfrm>
              <a:off x="0" y="20"/>
              <a:ext cx="695" cy="20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4000" dirty="0" smtClean="0"/>
                <a:t>6</a:t>
              </a:r>
              <a:endParaRPr lang="zh-CN" altLang="zh-CN" sz="4000" dirty="0"/>
            </a:p>
            <a:p>
              <a:r>
                <a:rPr lang="en-US" altLang="zh-CN" sz="4000" dirty="0" smtClean="0"/>
                <a:t>5</a:t>
              </a:r>
              <a:endParaRPr lang="zh-CN" altLang="zh-CN" sz="3200" b="0" dirty="0">
                <a:ea typeface="宋体" panose="02010600030101010101" pitchFamily="2" charset="-122"/>
              </a:endParaRPr>
            </a:p>
          </p:txBody>
        </p:sp>
        <p:sp>
          <p:nvSpPr>
            <p:cNvPr id="21519" name="Text Box 15"/>
            <p:cNvSpPr txBox="1">
              <a:spLocks noChangeArrowheads="1"/>
            </p:cNvSpPr>
            <p:nvPr/>
          </p:nvSpPr>
          <p:spPr bwMode="auto">
            <a:xfrm>
              <a:off x="1718" y="0"/>
              <a:ext cx="695" cy="20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zh-CN" sz="4000" dirty="0"/>
                <a:t>1</a:t>
              </a:r>
            </a:p>
            <a:p>
              <a:r>
                <a:rPr lang="en-US" altLang="zh-CN" sz="4000" dirty="0" smtClean="0"/>
                <a:t>5</a:t>
              </a:r>
              <a:endParaRPr lang="zh-CN" altLang="zh-CN" sz="3200" b="0" dirty="0">
                <a:ea typeface="宋体" panose="02010600030101010101" pitchFamily="2" charset="-122"/>
              </a:endParaRPr>
            </a:p>
          </p:txBody>
        </p:sp>
        <p:sp>
          <p:nvSpPr>
            <p:cNvPr id="21515" name="Line 11"/>
            <p:cNvSpPr>
              <a:spLocks noChangeShapeType="1"/>
            </p:cNvSpPr>
            <p:nvPr/>
          </p:nvSpPr>
          <p:spPr bwMode="auto">
            <a:xfrm>
              <a:off x="20" y="985"/>
              <a:ext cx="640" cy="1"/>
            </a:xfrm>
            <a:prstGeom prst="line">
              <a:avLst/>
            </a:prstGeom>
            <a:noFill/>
            <a:ln w="38100" cmpd="sng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4400"/>
            </a:p>
          </p:txBody>
        </p:sp>
        <p:sp>
          <p:nvSpPr>
            <p:cNvPr id="21517" name="Text Box 13"/>
            <p:cNvSpPr txBox="1">
              <a:spLocks noChangeArrowheads="1"/>
            </p:cNvSpPr>
            <p:nvPr/>
          </p:nvSpPr>
          <p:spPr bwMode="auto">
            <a:xfrm>
              <a:off x="809" y="460"/>
              <a:ext cx="1100" cy="1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4000" dirty="0" smtClean="0"/>
                <a:t>=</a:t>
              </a:r>
              <a:r>
                <a:rPr lang="en-US" altLang="zh-CN" sz="4000" dirty="0" smtClean="0"/>
                <a:t>1</a:t>
              </a:r>
              <a:endParaRPr lang="zh-CN" altLang="zh-CN" sz="4000" dirty="0"/>
            </a:p>
          </p:txBody>
        </p:sp>
        <p:sp>
          <p:nvSpPr>
            <p:cNvPr id="21518" name="Line 14"/>
            <p:cNvSpPr>
              <a:spLocks noChangeShapeType="1"/>
            </p:cNvSpPr>
            <p:nvPr/>
          </p:nvSpPr>
          <p:spPr bwMode="auto">
            <a:xfrm>
              <a:off x="1738" y="965"/>
              <a:ext cx="640" cy="1"/>
            </a:xfrm>
            <a:prstGeom prst="line">
              <a:avLst/>
            </a:prstGeom>
            <a:noFill/>
            <a:ln w="38100" cmpd="sng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4000"/>
            </a:p>
          </p:txBody>
        </p:sp>
      </p:grpSp>
      <p:sp>
        <p:nvSpPr>
          <p:cNvPr id="21520" name="Line 16"/>
          <p:cNvSpPr>
            <a:spLocks noChangeShapeType="1"/>
          </p:cNvSpPr>
          <p:nvPr/>
        </p:nvSpPr>
        <p:spPr bwMode="auto">
          <a:xfrm>
            <a:off x="5679827" y="2947754"/>
            <a:ext cx="477837" cy="0"/>
          </a:xfrm>
          <a:prstGeom prst="line">
            <a:avLst/>
          </a:prstGeom>
          <a:noFill/>
          <a:ln w="38100" cmpd="sng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600"/>
          </a:p>
        </p:txBody>
      </p:sp>
      <p:sp>
        <p:nvSpPr>
          <p:cNvPr id="7" name="右大括号 6"/>
          <p:cNvSpPr/>
          <p:nvPr/>
        </p:nvSpPr>
        <p:spPr>
          <a:xfrm rot="5400000">
            <a:off x="5662342" y="877052"/>
            <a:ext cx="351434" cy="2723112"/>
          </a:xfrm>
          <a:prstGeom prst="rightBrace">
            <a:avLst>
              <a:gd name="adj1" fmla="val 0"/>
              <a:gd name="adj2" fmla="val 49848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2963843" y="3369424"/>
            <a:ext cx="8056880" cy="1190038"/>
            <a:chOff x="1416348" y="3888219"/>
            <a:chExt cx="8056880" cy="1190038"/>
          </a:xfrm>
        </p:grpSpPr>
        <p:sp>
          <p:nvSpPr>
            <p:cNvPr id="21512" name="AutoShape 8"/>
            <p:cNvSpPr>
              <a:spLocks noChangeArrowheads="1"/>
            </p:cNvSpPr>
            <p:nvPr/>
          </p:nvSpPr>
          <p:spPr bwMode="auto">
            <a:xfrm>
              <a:off x="1416348" y="3968864"/>
              <a:ext cx="8056880" cy="1086485"/>
            </a:xfrm>
            <a:prstGeom prst="wedgeRoundRectCallout">
              <a:avLst>
                <a:gd name="adj1" fmla="val -47005"/>
                <a:gd name="adj2" fmla="val 316"/>
                <a:gd name="adj3" fmla="val 16667"/>
              </a:avLst>
            </a:prstGeom>
            <a:solidFill>
              <a:srgbClr val="FFFFCC"/>
            </a:solidFill>
            <a:ln w="9525" cmpd="sng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/>
            <a:lstStyle/>
            <a:p>
              <a:r>
                <a:rPr lang="zh-CN" altLang="en-US" sz="3200" dirty="0" smtClean="0"/>
                <a:t>     是     </a:t>
              </a:r>
              <a:r>
                <a:rPr lang="en-US" altLang="zh-CN" sz="3200" dirty="0" smtClean="0"/>
                <a:t>(</a:t>
              </a:r>
              <a:r>
                <a:rPr lang="zh-CN" altLang="en-US" sz="3200" dirty="0" smtClean="0"/>
                <a:t>就是</a:t>
              </a:r>
              <a:r>
                <a:rPr lang="en-US" altLang="zh-CN" sz="3200" dirty="0" smtClean="0">
                  <a:latin typeface="+mn-ea"/>
                  <a:ea typeface="+mn-ea"/>
                </a:rPr>
                <a:t>1</a:t>
              </a:r>
              <a:r>
                <a:rPr lang="en-US" altLang="zh-CN" sz="3200" dirty="0" smtClean="0"/>
                <a:t>)</a:t>
              </a:r>
              <a:r>
                <a:rPr lang="zh-CN" altLang="en-US" sz="3200" dirty="0" smtClean="0"/>
                <a:t>和     合成的数，等于</a:t>
              </a:r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</a:rPr>
                <a:t>1  </a:t>
              </a:r>
              <a:r>
                <a:rPr lang="zh-CN" altLang="en-US" sz="3200" dirty="0" smtClean="0"/>
                <a:t>。</a:t>
              </a:r>
              <a:endParaRPr lang="zh-CN" altLang="zh-CN" sz="3200" dirty="0"/>
            </a:p>
          </p:txBody>
        </p:sp>
        <p:sp>
          <p:nvSpPr>
            <p:cNvPr id="9" name="TextBox 16"/>
            <p:cNvSpPr txBox="1"/>
            <p:nvPr/>
          </p:nvSpPr>
          <p:spPr>
            <a:xfrm>
              <a:off x="1623502" y="3933056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6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10" name="TextBox 17"/>
            <p:cNvSpPr txBox="1"/>
            <p:nvPr/>
          </p:nvSpPr>
          <p:spPr>
            <a:xfrm>
              <a:off x="1623502" y="4431926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5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1623502" y="4533580"/>
              <a:ext cx="357190" cy="1476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6"/>
            <p:cNvSpPr txBox="1"/>
            <p:nvPr/>
          </p:nvSpPr>
          <p:spPr>
            <a:xfrm>
              <a:off x="2368515" y="3933056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5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13" name="TextBox 17"/>
            <p:cNvSpPr txBox="1"/>
            <p:nvPr/>
          </p:nvSpPr>
          <p:spPr>
            <a:xfrm>
              <a:off x="2368515" y="4431926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5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2368515" y="4533580"/>
              <a:ext cx="357190" cy="1476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6"/>
            <p:cNvSpPr txBox="1"/>
            <p:nvPr/>
          </p:nvSpPr>
          <p:spPr>
            <a:xfrm>
              <a:off x="4585817" y="3888219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1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16" name="TextBox 17"/>
            <p:cNvSpPr txBox="1"/>
            <p:nvPr/>
          </p:nvSpPr>
          <p:spPr>
            <a:xfrm>
              <a:off x="4585817" y="4387089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5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4585817" y="4488743"/>
              <a:ext cx="357190" cy="1476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16"/>
            <p:cNvSpPr txBox="1"/>
            <p:nvPr/>
          </p:nvSpPr>
          <p:spPr>
            <a:xfrm>
              <a:off x="8100392" y="3911368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1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31" name="TextBox 17"/>
            <p:cNvSpPr txBox="1"/>
            <p:nvPr/>
          </p:nvSpPr>
          <p:spPr>
            <a:xfrm>
              <a:off x="8100392" y="4410238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5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8100392" y="4511892"/>
              <a:ext cx="357190" cy="1476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3" name="Picture 16" descr="24-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443" t="28770" r="3804" b="39581"/>
          <a:stretch>
            <a:fillRect/>
          </a:stretch>
        </p:blipFill>
        <p:spPr bwMode="auto">
          <a:xfrm>
            <a:off x="4427809" y="814440"/>
            <a:ext cx="2916237" cy="1487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8582978" y="3398973"/>
            <a:ext cx="406400" cy="1448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altLang="zh-CN" sz="4400" dirty="0"/>
              <a:t>7</a:t>
            </a:r>
          </a:p>
          <a:p>
            <a:r>
              <a:rPr lang="zh-CN" altLang="zh-CN" sz="4400" dirty="0"/>
              <a:t>3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4711001" y="4356667"/>
            <a:ext cx="181822" cy="771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zh-CN" altLang="zh-CN" sz="4400"/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4395088" y="4414189"/>
            <a:ext cx="406400" cy="1448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altLang="zh-CN" sz="4400" dirty="0"/>
              <a:t>7</a:t>
            </a:r>
          </a:p>
          <a:p>
            <a:r>
              <a:rPr lang="zh-CN" altLang="zh-CN" sz="4400" dirty="0"/>
              <a:t>3</a:t>
            </a:r>
          </a:p>
        </p:txBody>
      </p:sp>
      <p:sp>
        <p:nvSpPr>
          <p:cNvPr id="23560" name="Line 8"/>
          <p:cNvSpPr>
            <a:spLocks noChangeShapeType="1"/>
          </p:cNvSpPr>
          <p:nvPr/>
        </p:nvSpPr>
        <p:spPr bwMode="auto">
          <a:xfrm>
            <a:off x="8509953" y="4109528"/>
            <a:ext cx="477837" cy="0"/>
          </a:xfrm>
          <a:prstGeom prst="line">
            <a:avLst/>
          </a:prstGeom>
          <a:noFill/>
          <a:ln w="38100" cmpd="sng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600"/>
          </a:p>
        </p:txBody>
      </p:sp>
      <p:sp>
        <p:nvSpPr>
          <p:cNvPr id="23561" name="Line 9"/>
          <p:cNvSpPr>
            <a:spLocks noChangeShapeType="1"/>
          </p:cNvSpPr>
          <p:nvPr/>
        </p:nvSpPr>
        <p:spPr bwMode="auto">
          <a:xfrm>
            <a:off x="4395088" y="5104380"/>
            <a:ext cx="477838" cy="0"/>
          </a:xfrm>
          <a:prstGeom prst="line">
            <a:avLst/>
          </a:prstGeom>
          <a:noFill/>
          <a:ln w="38100" cmpd="sng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4400"/>
          </a:p>
        </p:txBody>
      </p:sp>
      <p:sp>
        <p:nvSpPr>
          <p:cNvPr id="23562" name="AutoShape 10"/>
          <p:cNvSpPr>
            <a:spLocks noChangeArrowheads="1"/>
          </p:cNvSpPr>
          <p:nvPr/>
        </p:nvSpPr>
        <p:spPr bwMode="auto">
          <a:xfrm>
            <a:off x="2350770" y="2120069"/>
            <a:ext cx="4297363" cy="1076325"/>
          </a:xfrm>
          <a:prstGeom prst="cloudCallout">
            <a:avLst>
              <a:gd name="adj1" fmla="val -46675"/>
              <a:gd name="adj2" fmla="val 14796"/>
            </a:avLst>
          </a:prstGeom>
          <a:solidFill>
            <a:srgbClr val="FFFFCC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r>
              <a:rPr lang="zh-CN" altLang="zh-CN" sz="4400"/>
              <a:t>7÷3=2</a:t>
            </a: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4626475" y="2153371"/>
            <a:ext cx="983259" cy="771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400" dirty="0"/>
              <a:t>……</a:t>
            </a:r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5430674" y="2225379"/>
            <a:ext cx="467092" cy="771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400" dirty="0"/>
              <a:t>1</a:t>
            </a:r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4934838" y="4745605"/>
            <a:ext cx="2549394" cy="771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400" dirty="0"/>
              <a:t>= 7÷3 = 2</a:t>
            </a:r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7374111" y="4414189"/>
            <a:ext cx="467092" cy="1448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400" dirty="0"/>
              <a:t>1</a:t>
            </a:r>
          </a:p>
          <a:p>
            <a:r>
              <a:rPr lang="zh-CN" altLang="zh-CN" sz="4400" dirty="0"/>
              <a:t>3</a:t>
            </a:r>
          </a:p>
        </p:txBody>
      </p:sp>
      <p:sp>
        <p:nvSpPr>
          <p:cNvPr id="23567" name="Line 15"/>
          <p:cNvSpPr>
            <a:spLocks noChangeShapeType="1"/>
          </p:cNvSpPr>
          <p:nvPr/>
        </p:nvSpPr>
        <p:spPr bwMode="auto">
          <a:xfrm>
            <a:off x="7434436" y="5141772"/>
            <a:ext cx="376238" cy="0"/>
          </a:xfrm>
          <a:prstGeom prst="line">
            <a:avLst/>
          </a:prstGeom>
          <a:noFill/>
          <a:ln w="38100" cmpd="sng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4400"/>
          </a:p>
        </p:txBody>
      </p:sp>
      <p:sp>
        <p:nvSpPr>
          <p:cNvPr id="18" name="AutoShape 11"/>
          <p:cNvSpPr>
            <a:spLocks noChangeArrowheads="1"/>
          </p:cNvSpPr>
          <p:nvPr/>
        </p:nvSpPr>
        <p:spPr bwMode="auto">
          <a:xfrm>
            <a:off x="3400902" y="853908"/>
            <a:ext cx="5953248" cy="853290"/>
          </a:xfrm>
          <a:prstGeom prst="flowChartPunchedTap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 w="12700" cmpd="sng">
            <a:solidFill>
              <a:srgbClr val="000099"/>
            </a:solidFill>
            <a:miter lim="800000"/>
          </a:ln>
          <a:effectLst>
            <a:outerShdw dist="125724" dir="18900000" algn="ctr" rotWithShape="0">
              <a:schemeClr val="bg1"/>
            </a:outerShdw>
          </a:effectLst>
        </p:spPr>
        <p:txBody>
          <a:bodyPr wrap="none" lIns="90000" tIns="46800" rIns="90000" bIns="46800" anchor="ctr"/>
          <a:lstStyle/>
          <a:p>
            <a:r>
              <a:rPr lang="zh-CN" sz="3200" dirty="0" smtClean="0">
                <a:solidFill>
                  <a:schemeClr val="tx1"/>
                </a:solidFill>
              </a:rPr>
              <a:t>方法</a:t>
            </a:r>
            <a:r>
              <a:rPr lang="zh-CN" altLang="en-US" sz="3200" dirty="0" smtClean="0">
                <a:solidFill>
                  <a:schemeClr val="tx1"/>
                </a:solidFill>
              </a:rPr>
              <a:t>二</a:t>
            </a:r>
            <a:r>
              <a:rPr lang="zh-CN" sz="3200" dirty="0" smtClean="0">
                <a:solidFill>
                  <a:schemeClr val="tx1"/>
                </a:solidFill>
              </a:rPr>
              <a:t>：根据</a:t>
            </a:r>
            <a:r>
              <a:rPr lang="zh-CN" altLang="en-US" sz="3200" dirty="0" smtClean="0">
                <a:solidFill>
                  <a:schemeClr val="tx1"/>
                </a:solidFill>
              </a:rPr>
              <a:t>分数与除法的关系</a:t>
            </a:r>
            <a:endParaRPr lang="zh-CN" sz="3200" dirty="0">
              <a:solidFill>
                <a:schemeClr val="tx1"/>
              </a:solidFill>
            </a:endParaRPr>
          </a:p>
        </p:txBody>
      </p:sp>
      <p:pic>
        <p:nvPicPr>
          <p:cNvPr id="19" name="Picture 6" descr="24-1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8682" y="1793764"/>
            <a:ext cx="2863453" cy="1442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6" descr="24-11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9398"/>
          <a:stretch>
            <a:fillRect/>
          </a:stretch>
        </p:blipFill>
        <p:spPr bwMode="auto">
          <a:xfrm>
            <a:off x="6617846" y="1776777"/>
            <a:ext cx="1448974" cy="1442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右大括号 20"/>
          <p:cNvSpPr/>
          <p:nvPr/>
        </p:nvSpPr>
        <p:spPr>
          <a:xfrm rot="5400000">
            <a:off x="8647019" y="1050567"/>
            <a:ext cx="327948" cy="4342284"/>
          </a:xfrm>
          <a:prstGeom prst="rightBrace">
            <a:avLst>
              <a:gd name="adj1" fmla="val 0"/>
              <a:gd name="adj2" fmla="val 49848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 bldLvl="0" animBg="1" autoUpdateAnimBg="0"/>
      <p:bldP spid="23559" grpId="0" bldLvl="0" animBg="1" autoUpdateAnimBg="0"/>
      <p:bldP spid="23561" grpId="0" bldLvl="0" animBg="1"/>
      <p:bldP spid="23562" grpId="0" bldLvl="0" animBg="1" autoUpdateAnimBg="0"/>
      <p:bldP spid="23563" grpId="0" bldLvl="0" animBg="1" autoUpdateAnimBg="0"/>
      <p:bldP spid="23564" grpId="0" bldLvl="0" animBg="1" autoUpdateAnimBg="0"/>
      <p:bldP spid="23565" grpId="0" bldLvl="0" animBg="1" autoUpdateAnimBg="0"/>
      <p:bldP spid="23566" grpId="0" bldLvl="0" animBg="1" autoUpdateAnimBg="0"/>
      <p:bldP spid="23567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4" name="图片 3" descr="图片7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5" name="图片 4" descr="fxzb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720146" y="1380778"/>
            <a:ext cx="65037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分数表示图中的阴影部分。</a:t>
            </a:r>
          </a:p>
        </p:txBody>
      </p:sp>
      <p:sp>
        <p:nvSpPr>
          <p:cNvPr id="7" name="TextBox 19"/>
          <p:cNvSpPr txBox="1"/>
          <p:nvPr/>
        </p:nvSpPr>
        <p:spPr>
          <a:xfrm>
            <a:off x="3304935" y="4443883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" name="TextBox 20"/>
          <p:cNvSpPr txBox="1"/>
          <p:nvPr/>
        </p:nvSpPr>
        <p:spPr>
          <a:xfrm>
            <a:off x="3312408" y="4991718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ea"/>
                <a:ea typeface="+mn-ea"/>
              </a:rPr>
              <a:t>4</a:t>
            </a:r>
            <a:endParaRPr lang="zh-CN" altLang="en-US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304934" y="5090301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27"/>
          <p:cNvSpPr txBox="1"/>
          <p:nvPr/>
        </p:nvSpPr>
        <p:spPr>
          <a:xfrm>
            <a:off x="7261445" y="4445537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2" name="TextBox 28"/>
          <p:cNvSpPr txBox="1"/>
          <p:nvPr/>
        </p:nvSpPr>
        <p:spPr>
          <a:xfrm>
            <a:off x="7268918" y="4993372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ea"/>
                <a:ea typeface="+mn-ea"/>
              </a:rPr>
              <a:t>8</a:t>
            </a:r>
            <a:endParaRPr lang="zh-CN" altLang="en-US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7261444" y="5091955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2512060" y="4845685"/>
            <a:ext cx="22917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    ）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472555" y="4744085"/>
            <a:ext cx="22529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    ）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368218" y="2316882"/>
          <a:ext cx="2289474" cy="2016224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1144737"/>
                <a:gridCol w="1144737"/>
              </a:tblGrid>
              <a:tr h="1008112"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en-US" sz="38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3800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en-US" sz="3800" dirty="0">
                          <a:effectLst/>
                        </a:rPr>
                        <a:t> </a:t>
                      </a:r>
                      <a:endParaRPr lang="zh-CN" sz="3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008112"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en-US" sz="380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380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en-US" sz="3800" dirty="0">
                          <a:effectLst/>
                        </a:rPr>
                        <a:t> </a:t>
                      </a:r>
                      <a:endParaRPr lang="zh-CN" sz="3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graphicFrame>
        <p:nvGraphicFramePr>
          <p:cNvPr id="33" name="表格 32"/>
          <p:cNvGraphicFramePr>
            <a:graphicFrameLocks noGrp="1"/>
          </p:cNvGraphicFramePr>
          <p:nvPr/>
        </p:nvGraphicFramePr>
        <p:xfrm>
          <a:off x="5865274" y="2604914"/>
          <a:ext cx="2983664" cy="1512168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745916"/>
                <a:gridCol w="745916"/>
                <a:gridCol w="745916"/>
                <a:gridCol w="745916"/>
              </a:tblGrid>
              <a:tr h="756084"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756084"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4232275" y="3847991"/>
            <a:ext cx="181822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zh-CN" altLang="zh-CN" sz="4000"/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3916363" y="3839891"/>
            <a:ext cx="406400" cy="1448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altLang="zh-CN" sz="4400" dirty="0"/>
              <a:t>6</a:t>
            </a:r>
          </a:p>
          <a:p>
            <a:r>
              <a:rPr lang="zh-CN" altLang="zh-CN" sz="4400" dirty="0"/>
              <a:t>5</a:t>
            </a:r>
          </a:p>
        </p:txBody>
      </p:sp>
      <p:sp>
        <p:nvSpPr>
          <p:cNvPr id="24581" name="Line 5"/>
          <p:cNvSpPr>
            <a:spLocks noChangeShapeType="1"/>
          </p:cNvSpPr>
          <p:nvPr/>
        </p:nvSpPr>
        <p:spPr bwMode="auto">
          <a:xfrm>
            <a:off x="3916363" y="4595703"/>
            <a:ext cx="477837" cy="0"/>
          </a:xfrm>
          <a:prstGeom prst="line">
            <a:avLst/>
          </a:prstGeom>
          <a:noFill/>
          <a:ln w="38100" cmpd="sng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4000"/>
          </a:p>
        </p:txBody>
      </p:sp>
      <p:sp>
        <p:nvSpPr>
          <p:cNvPr id="24582" name="AutoShape 6"/>
          <p:cNvSpPr>
            <a:spLocks noChangeArrowheads="1"/>
          </p:cNvSpPr>
          <p:nvPr/>
        </p:nvSpPr>
        <p:spPr bwMode="auto">
          <a:xfrm>
            <a:off x="2188846" y="1599773"/>
            <a:ext cx="4297362" cy="1076325"/>
          </a:xfrm>
          <a:prstGeom prst="cloudCallout">
            <a:avLst>
              <a:gd name="adj1" fmla="val -46896"/>
              <a:gd name="adj2" fmla="val 21780"/>
            </a:avLst>
          </a:prstGeom>
          <a:solidFill>
            <a:srgbClr val="FFFFCC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r>
              <a:rPr lang="zh-CN" altLang="zh-CN" sz="4000" dirty="0"/>
              <a:t>6÷5=1</a:t>
            </a: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4385970" y="1628919"/>
            <a:ext cx="912727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000"/>
              <a:t>……</a:t>
            </a: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5274970" y="1747982"/>
            <a:ext cx="441444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000"/>
              <a:t>1</a:t>
            </a:r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4560888" y="4236928"/>
            <a:ext cx="2549394" cy="771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400" dirty="0"/>
              <a:t>= 6÷5 = 1</a:t>
            </a:r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7043424" y="3830062"/>
            <a:ext cx="467092" cy="1448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400" dirty="0"/>
              <a:t>1</a:t>
            </a:r>
          </a:p>
          <a:p>
            <a:r>
              <a:rPr lang="zh-CN" altLang="zh-CN" sz="4400" dirty="0"/>
              <a:t>5</a:t>
            </a:r>
          </a:p>
        </p:txBody>
      </p:sp>
      <p:sp>
        <p:nvSpPr>
          <p:cNvPr id="24587" name="Line 11"/>
          <p:cNvSpPr>
            <a:spLocks noChangeShapeType="1"/>
          </p:cNvSpPr>
          <p:nvPr/>
        </p:nvSpPr>
        <p:spPr bwMode="auto">
          <a:xfrm>
            <a:off x="7090941" y="4568542"/>
            <a:ext cx="376237" cy="0"/>
          </a:xfrm>
          <a:prstGeom prst="line">
            <a:avLst/>
          </a:prstGeom>
          <a:noFill/>
          <a:ln w="38100" cmpd="sng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4400"/>
          </a:p>
        </p:txBody>
      </p:sp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8232140" y="2664971"/>
            <a:ext cx="406400" cy="1571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altLang="zh-CN" sz="4800" dirty="0"/>
              <a:t>6</a:t>
            </a:r>
          </a:p>
          <a:p>
            <a:r>
              <a:rPr lang="zh-CN" altLang="zh-CN" sz="4800" dirty="0"/>
              <a:t>5</a:t>
            </a:r>
          </a:p>
        </p:txBody>
      </p:sp>
      <p:sp>
        <p:nvSpPr>
          <p:cNvPr id="24591" name="Line 15"/>
          <p:cNvSpPr>
            <a:spLocks noChangeShapeType="1"/>
          </p:cNvSpPr>
          <p:nvPr/>
        </p:nvSpPr>
        <p:spPr bwMode="auto">
          <a:xfrm>
            <a:off x="8171815" y="3469213"/>
            <a:ext cx="477838" cy="0"/>
          </a:xfrm>
          <a:prstGeom prst="line">
            <a:avLst/>
          </a:prstGeom>
          <a:noFill/>
          <a:ln w="38100" cmpd="sng">
            <a:solidFill>
              <a:srgbClr val="C0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4000"/>
          </a:p>
        </p:txBody>
      </p:sp>
      <p:pic>
        <p:nvPicPr>
          <p:cNvPr id="24592" name="Picture 16" descr="24-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443" t="28770" r="3804" b="39581"/>
          <a:stretch>
            <a:fillRect/>
          </a:stretch>
        </p:blipFill>
        <p:spPr bwMode="auto">
          <a:xfrm>
            <a:off x="6719570" y="889431"/>
            <a:ext cx="3499048" cy="1786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8" name="右大括号 17"/>
          <p:cNvSpPr/>
          <p:nvPr/>
        </p:nvSpPr>
        <p:spPr>
          <a:xfrm rot="5400000">
            <a:off x="8398997" y="998069"/>
            <a:ext cx="172250" cy="3178959"/>
          </a:xfrm>
          <a:prstGeom prst="rightBrace">
            <a:avLst>
              <a:gd name="adj1" fmla="val 0"/>
              <a:gd name="adj2" fmla="val 49848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ldLvl="0" animBg="1" autoUpdateAnimBg="0"/>
      <p:bldP spid="24580" grpId="0" bldLvl="0" animBg="1" autoUpdateAnimBg="0"/>
      <p:bldP spid="24581" grpId="0" bldLvl="0" animBg="1"/>
      <p:bldP spid="24582" grpId="0" bldLvl="0" animBg="1" autoUpdateAnimBg="0"/>
      <p:bldP spid="24583" grpId="0" bldLvl="0" animBg="1" autoUpdateAnimBg="0"/>
      <p:bldP spid="24584" grpId="0" bldLvl="0" animBg="1" autoUpdateAnimBg="0"/>
      <p:bldP spid="24585" grpId="0" bldLvl="0" animBg="1" autoUpdateAnimBg="0"/>
      <p:bldP spid="24586" grpId="0" bldLvl="0" animBg="1" autoUpdateAnimBg="0"/>
      <p:bldP spid="2458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0" name="组合 4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1" name="图片 50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2" name="图片 51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53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573"/>
          <a:stretch>
            <a:fillRect/>
          </a:stretch>
        </p:blipFill>
        <p:spPr bwMode="auto">
          <a:xfrm>
            <a:off x="9222740" y="2945765"/>
            <a:ext cx="2499360" cy="236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圆角矩形 3"/>
          <p:cNvSpPr/>
          <p:nvPr/>
        </p:nvSpPr>
        <p:spPr>
          <a:xfrm rot="10800000" flipH="1">
            <a:off x="1902460" y="1614805"/>
            <a:ext cx="7651750" cy="292544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54" name="圆角矩形 53"/>
          <p:cNvSpPr/>
          <p:nvPr/>
        </p:nvSpPr>
        <p:spPr>
          <a:xfrm rot="10800000" flipH="1">
            <a:off x="1902460" y="1637030"/>
            <a:ext cx="7652385" cy="2903855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55" name="文本框 22"/>
          <p:cNvSpPr txBox="1"/>
          <p:nvPr/>
        </p:nvSpPr>
        <p:spPr>
          <a:xfrm flipH="1">
            <a:off x="2032635" y="1684020"/>
            <a:ext cx="7520940" cy="267652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 algn="l" latinLnBrk="0">
              <a:lnSpc>
                <a:spcPct val="150000"/>
              </a:lnSpc>
            </a:pPr>
            <a:r>
              <a:rPr lang="en-US" altLang="zh-CN" sz="2800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sz="2800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把假分数化成整数或者带分数，要用分子除以分母</a:t>
            </a:r>
            <a:r>
              <a:rPr lang="zh-CN" sz="2800" dirty="0" smtClean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r>
              <a:rPr lang="zh-CN" sz="2800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能整除的</a:t>
            </a:r>
            <a:r>
              <a:rPr lang="zh-CN" sz="2800" dirty="0" smtClean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，所得</a:t>
            </a:r>
            <a:r>
              <a:rPr lang="zh-CN" sz="2800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的商就是整数；不能整除的，商就是带分数的整数部分，余数就是分数部分的分子，分母不变。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p14:dur="2000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4" grpId="0" bldLvl="0" animBg="1"/>
      <p:bldP spid="5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6" name="图片 5" descr="图片8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7" name="图片 6" descr="xzg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8" name="MH_Other_1"/>
          <p:cNvSpPr/>
          <p:nvPr>
            <p:custDataLst>
              <p:tags r:id="rId1"/>
            </p:custDataLst>
          </p:nvPr>
        </p:nvSpPr>
        <p:spPr>
          <a:xfrm rot="20387656">
            <a:off x="766989" y="149901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MH_SubTitle_1"/>
          <p:cNvSpPr/>
          <p:nvPr>
            <p:custDataLst>
              <p:tags r:id="rId2"/>
            </p:custDataLst>
          </p:nvPr>
        </p:nvSpPr>
        <p:spPr>
          <a:xfrm rot="20976448">
            <a:off x="395746" y="224072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MH_Other_2"/>
          <p:cNvSpPr/>
          <p:nvPr>
            <p:custDataLst>
              <p:tags r:id="rId3"/>
            </p:custDataLst>
          </p:nvPr>
        </p:nvSpPr>
        <p:spPr>
          <a:xfrm rot="18620799">
            <a:off x="1130031" y="123545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TextBox 14"/>
          <p:cNvSpPr txBox="1"/>
          <p:nvPr/>
        </p:nvSpPr>
        <p:spPr>
          <a:xfrm>
            <a:off x="3305736" y="1223637"/>
            <a:ext cx="4904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en-US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读出下面各分数。</a:t>
            </a:r>
          </a:p>
        </p:txBody>
      </p:sp>
      <p:sp>
        <p:nvSpPr>
          <p:cNvPr id="19" name="矩形 18"/>
          <p:cNvSpPr/>
          <p:nvPr/>
        </p:nvSpPr>
        <p:spPr>
          <a:xfrm>
            <a:off x="4760705" y="2058738"/>
            <a:ext cx="45365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读作：</a:t>
            </a:r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三又五分之一</a:t>
            </a:r>
            <a:endParaRPr lang="zh-CN" altLang="en-US" sz="3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TextBox 16"/>
          <p:cNvSpPr txBox="1"/>
          <p:nvPr/>
        </p:nvSpPr>
        <p:spPr>
          <a:xfrm>
            <a:off x="4169832" y="184401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1" name="TextBox 17"/>
          <p:cNvSpPr txBox="1"/>
          <p:nvPr/>
        </p:nvSpPr>
        <p:spPr>
          <a:xfrm>
            <a:off x="4171954" y="229194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4169832" y="2393595"/>
            <a:ext cx="429926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16"/>
          <p:cNvSpPr txBox="1"/>
          <p:nvPr/>
        </p:nvSpPr>
        <p:spPr>
          <a:xfrm>
            <a:off x="3883922" y="205228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758583" y="3105553"/>
            <a:ext cx="45365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读作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四</a:t>
            </a:r>
            <a:r>
              <a:rPr lang="zh-CN" altLang="en-US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又四分之三</a:t>
            </a:r>
            <a:endParaRPr lang="zh-CN" altLang="en-US" sz="3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5" name="TextBox 16"/>
          <p:cNvSpPr txBox="1"/>
          <p:nvPr/>
        </p:nvSpPr>
        <p:spPr>
          <a:xfrm>
            <a:off x="4167710" y="289082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6" name="TextBox 17"/>
          <p:cNvSpPr txBox="1"/>
          <p:nvPr/>
        </p:nvSpPr>
        <p:spPr>
          <a:xfrm>
            <a:off x="4169832" y="333875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4167710" y="3440410"/>
            <a:ext cx="429926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16"/>
          <p:cNvSpPr txBox="1"/>
          <p:nvPr/>
        </p:nvSpPr>
        <p:spPr>
          <a:xfrm>
            <a:off x="3881800" y="309909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760705" y="4074962"/>
            <a:ext cx="45365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读作：</a:t>
            </a:r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二又三分之一</a:t>
            </a:r>
            <a:endParaRPr lang="zh-CN" altLang="en-US" sz="3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0" name="TextBox 16"/>
          <p:cNvSpPr txBox="1"/>
          <p:nvPr/>
        </p:nvSpPr>
        <p:spPr>
          <a:xfrm>
            <a:off x="4169832" y="386023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4169832" y="4409819"/>
            <a:ext cx="429926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16"/>
          <p:cNvSpPr txBox="1"/>
          <p:nvPr/>
        </p:nvSpPr>
        <p:spPr>
          <a:xfrm>
            <a:off x="3883922" y="406850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758583" y="5121777"/>
            <a:ext cx="45365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读作：</a:t>
            </a:r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八又六分之五</a:t>
            </a:r>
            <a:endParaRPr lang="zh-CN" altLang="en-US" sz="3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6" name="TextBox 16"/>
          <p:cNvSpPr txBox="1"/>
          <p:nvPr/>
        </p:nvSpPr>
        <p:spPr>
          <a:xfrm>
            <a:off x="4167710" y="490704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7" name="TextBox 17"/>
          <p:cNvSpPr txBox="1"/>
          <p:nvPr/>
        </p:nvSpPr>
        <p:spPr>
          <a:xfrm>
            <a:off x="4169832" y="535498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4167710" y="5456634"/>
            <a:ext cx="429926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16"/>
          <p:cNvSpPr txBox="1"/>
          <p:nvPr/>
        </p:nvSpPr>
        <p:spPr>
          <a:xfrm>
            <a:off x="3881800" y="511531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6" name="TextBox 17"/>
          <p:cNvSpPr txBox="1"/>
          <p:nvPr/>
        </p:nvSpPr>
        <p:spPr>
          <a:xfrm>
            <a:off x="4179359" y="432898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4" grpId="0"/>
      <p:bldP spid="29" grpId="0"/>
      <p:bldP spid="3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6" name="图片 5" descr="图片8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7" name="图片 6" descr="xzg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8" name="MH_Other_1"/>
          <p:cNvSpPr/>
          <p:nvPr>
            <p:custDataLst>
              <p:tags r:id="rId1"/>
            </p:custDataLst>
          </p:nvPr>
        </p:nvSpPr>
        <p:spPr>
          <a:xfrm rot="20387656">
            <a:off x="766989" y="149901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MH_SubTitle_1"/>
          <p:cNvSpPr/>
          <p:nvPr>
            <p:custDataLst>
              <p:tags r:id="rId2"/>
            </p:custDataLst>
          </p:nvPr>
        </p:nvSpPr>
        <p:spPr>
          <a:xfrm rot="20976448">
            <a:off x="395746" y="224072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MH_Other_2"/>
          <p:cNvSpPr/>
          <p:nvPr>
            <p:custDataLst>
              <p:tags r:id="rId3"/>
            </p:custDataLst>
          </p:nvPr>
        </p:nvSpPr>
        <p:spPr>
          <a:xfrm rot="18620799">
            <a:off x="1130031" y="123545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TextBox 14"/>
          <p:cNvSpPr txBox="1"/>
          <p:nvPr/>
        </p:nvSpPr>
        <p:spPr>
          <a:xfrm>
            <a:off x="3305810" y="1223645"/>
            <a:ext cx="74021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en-US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(2)</a:t>
            </a:r>
            <a:r>
              <a:rPr lang="zh-CN" altLang="en-US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把下面分数化成整数或带分数。</a:t>
            </a:r>
            <a:endParaRPr lang="zh-CN" altLang="en-US" sz="36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13049" y="2200978"/>
            <a:ext cx="17853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=12÷6</a:t>
            </a:r>
            <a:endParaRPr lang="zh-CN" altLang="en-US" sz="40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1" name="TextBox 16"/>
          <p:cNvSpPr txBox="1"/>
          <p:nvPr/>
        </p:nvSpPr>
        <p:spPr>
          <a:xfrm>
            <a:off x="3978160" y="1986250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2" name="TextBox 17"/>
          <p:cNvSpPr txBox="1"/>
          <p:nvPr/>
        </p:nvSpPr>
        <p:spPr>
          <a:xfrm>
            <a:off x="4090762" y="243418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029871" y="2535835"/>
            <a:ext cx="522231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6"/>
          <p:cNvSpPr txBox="1"/>
          <p:nvPr/>
        </p:nvSpPr>
        <p:spPr>
          <a:xfrm>
            <a:off x="4122176" y="400247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122176" y="4552059"/>
            <a:ext cx="429926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120054" y="512129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4" name="TextBox 17"/>
          <p:cNvSpPr txBox="1"/>
          <p:nvPr/>
        </p:nvSpPr>
        <p:spPr>
          <a:xfrm>
            <a:off x="4122176" y="556922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120054" y="5670882"/>
            <a:ext cx="429926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17"/>
          <p:cNvSpPr txBox="1"/>
          <p:nvPr/>
        </p:nvSpPr>
        <p:spPr>
          <a:xfrm>
            <a:off x="4131703" y="447122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252959" y="2195077"/>
            <a:ext cx="17853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=2</a:t>
            </a:r>
            <a:endParaRPr lang="zh-CN" altLang="en-US" sz="40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713049" y="3200379"/>
            <a:ext cx="17853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=15÷5</a:t>
            </a:r>
            <a:endParaRPr lang="zh-CN" altLang="en-US" sz="40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2" name="TextBox 16"/>
          <p:cNvSpPr txBox="1"/>
          <p:nvPr/>
        </p:nvSpPr>
        <p:spPr>
          <a:xfrm>
            <a:off x="3978160" y="2985651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3" name="TextBox 17"/>
          <p:cNvSpPr txBox="1"/>
          <p:nvPr/>
        </p:nvSpPr>
        <p:spPr>
          <a:xfrm>
            <a:off x="4090762" y="343358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4029871" y="3535236"/>
            <a:ext cx="522231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6252959" y="3194478"/>
            <a:ext cx="17853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=</a:t>
            </a:r>
            <a:r>
              <a:rPr lang="en-US" altLang="zh-CN" sz="4000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endParaRPr lang="zh-CN" altLang="en-US" sz="40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698240" y="4230692"/>
            <a:ext cx="17853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=7÷6</a:t>
            </a:r>
            <a:endParaRPr lang="zh-CN" altLang="en-US" sz="40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138400" y="4224791"/>
            <a:ext cx="20882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=1</a:t>
            </a:r>
            <a:r>
              <a:rPr lang="en-US" altLang="zh-CN" sz="4000" dirty="0" smtClean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……1</a:t>
            </a:r>
            <a:endParaRPr lang="en-US" altLang="zh-CN" sz="4000" dirty="0">
              <a:solidFill>
                <a:srgbClr val="C0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8008856" y="3921755"/>
            <a:ext cx="1092574" cy="1170932"/>
            <a:chOff x="5002296" y="3789040"/>
            <a:chExt cx="1092574" cy="1170932"/>
          </a:xfrm>
        </p:grpSpPr>
        <p:sp>
          <p:nvSpPr>
            <p:cNvPr id="50" name="矩形 49"/>
            <p:cNvSpPr/>
            <p:nvPr/>
          </p:nvSpPr>
          <p:spPr>
            <a:xfrm>
              <a:off x="5002296" y="4074741"/>
              <a:ext cx="79384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000" dirty="0">
                  <a:solidFill>
                    <a:srgbClr val="C00000"/>
                  </a:solidFill>
                  <a:latin typeface="+mn-ea"/>
                  <a:ea typeface="+mn-ea"/>
                  <a:cs typeface="Times New Roman" panose="02020603050405020304" pitchFamily="18" charset="0"/>
                </a:rPr>
                <a:t>=</a:t>
              </a:r>
              <a:r>
                <a:rPr lang="en-US" altLang="zh-CN" sz="4000" dirty="0" smtClean="0">
                  <a:solidFill>
                    <a:srgbClr val="C00000"/>
                  </a:solidFill>
                  <a:latin typeface="+mn-ea"/>
                  <a:ea typeface="+mn-ea"/>
                  <a:cs typeface="Times New Roman" panose="02020603050405020304" pitchFamily="18" charset="0"/>
                </a:rPr>
                <a:t>1</a:t>
              </a:r>
              <a:endParaRPr lang="en-US" altLang="zh-CN" sz="4000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51" name="TextBox 16"/>
            <p:cNvSpPr txBox="1"/>
            <p:nvPr/>
          </p:nvSpPr>
          <p:spPr>
            <a:xfrm>
              <a:off x="5652120" y="3789040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1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52" name="TextBox 17"/>
            <p:cNvSpPr txBox="1"/>
            <p:nvPr/>
          </p:nvSpPr>
          <p:spPr>
            <a:xfrm>
              <a:off x="5652120" y="4313641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6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5652120" y="4415295"/>
              <a:ext cx="442750" cy="0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矩形 53"/>
          <p:cNvSpPr/>
          <p:nvPr/>
        </p:nvSpPr>
        <p:spPr>
          <a:xfrm>
            <a:off x="4698240" y="5302461"/>
            <a:ext cx="17853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=7÷2</a:t>
            </a:r>
            <a:endParaRPr lang="zh-CN" altLang="en-US" sz="40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138400" y="5296560"/>
            <a:ext cx="20882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=3……1</a:t>
            </a:r>
            <a:endParaRPr lang="en-US" altLang="zh-CN" sz="4000" dirty="0">
              <a:solidFill>
                <a:srgbClr val="C0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8008856" y="4993524"/>
            <a:ext cx="1092574" cy="1170932"/>
            <a:chOff x="5002296" y="4860809"/>
            <a:chExt cx="1092574" cy="1170932"/>
          </a:xfrm>
        </p:grpSpPr>
        <p:sp>
          <p:nvSpPr>
            <p:cNvPr id="57" name="矩形 56"/>
            <p:cNvSpPr/>
            <p:nvPr/>
          </p:nvSpPr>
          <p:spPr>
            <a:xfrm>
              <a:off x="5002296" y="5146510"/>
              <a:ext cx="79384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000" dirty="0" smtClean="0">
                  <a:solidFill>
                    <a:srgbClr val="C00000"/>
                  </a:solidFill>
                  <a:latin typeface="+mn-ea"/>
                  <a:ea typeface="+mn-ea"/>
                  <a:cs typeface="Times New Roman" panose="02020603050405020304" pitchFamily="18" charset="0"/>
                </a:rPr>
                <a:t>=3</a:t>
              </a:r>
              <a:endParaRPr lang="en-US" altLang="zh-CN" sz="4000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58" name="TextBox 16"/>
            <p:cNvSpPr txBox="1"/>
            <p:nvPr/>
          </p:nvSpPr>
          <p:spPr>
            <a:xfrm>
              <a:off x="5652120" y="4860809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1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59" name="TextBox 17"/>
            <p:cNvSpPr txBox="1"/>
            <p:nvPr/>
          </p:nvSpPr>
          <p:spPr>
            <a:xfrm>
              <a:off x="5652120" y="5385410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2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>
              <a:off x="5652120" y="5487064"/>
              <a:ext cx="442750" cy="0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/>
      <p:bldP spid="41" grpId="0"/>
      <p:bldP spid="45" grpId="0"/>
      <p:bldP spid="47" grpId="0"/>
      <p:bldP spid="48" grpId="0"/>
      <p:bldP spid="54" grpId="0"/>
      <p:bldP spid="5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38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098928" y="589751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矩形 38"/>
          <p:cNvSpPr/>
          <p:nvPr/>
        </p:nvSpPr>
        <p:spPr>
          <a:xfrm>
            <a:off x="4885755" y="670139"/>
            <a:ext cx="415544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sz="28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教材第54页“做一做”。</a:t>
            </a: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1542898" y="1216696"/>
            <a:ext cx="9036496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800" dirty="0" smtClean="0">
                <a:latin typeface="+mj-ea"/>
                <a:ea typeface="+mj-ea"/>
              </a:rPr>
              <a:t>1.</a:t>
            </a:r>
            <a:r>
              <a:rPr lang="zh-CN" altLang="en-US" sz="2800" dirty="0" smtClean="0">
                <a:latin typeface="+mj-ea"/>
                <a:ea typeface="+mj-ea"/>
              </a:rPr>
              <a:t>下面的分数中哪些是真分数？哪些是假分数？在直线</a:t>
            </a:r>
            <a:endParaRPr lang="en-US" altLang="zh-CN" sz="2800" dirty="0" smtClean="0">
              <a:latin typeface="+mj-ea"/>
              <a:ea typeface="+mj-ea"/>
            </a:endParaRPr>
          </a:p>
          <a:p>
            <a:pPr eaLnBrk="1" hangingPunct="1"/>
            <a:r>
              <a:rPr lang="zh-CN" altLang="en-US" sz="2800" dirty="0" smtClean="0">
                <a:latin typeface="+mj-ea"/>
                <a:ea typeface="+mj-ea"/>
              </a:rPr>
              <a:t>上表示出来。 </a:t>
            </a:r>
            <a:endParaRPr lang="en-US" altLang="zh-CN" sz="2800" dirty="0">
              <a:latin typeface="+mj-ea"/>
              <a:ea typeface="+mj-ea"/>
            </a:endParaRPr>
          </a:p>
        </p:txBody>
      </p:sp>
      <p:sp>
        <p:nvSpPr>
          <p:cNvPr id="10" name="TextBox 25"/>
          <p:cNvSpPr txBox="1"/>
          <p:nvPr/>
        </p:nvSpPr>
        <p:spPr>
          <a:xfrm>
            <a:off x="3481727" y="320632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1" name="TextBox 26"/>
          <p:cNvSpPr txBox="1"/>
          <p:nvPr/>
        </p:nvSpPr>
        <p:spPr>
          <a:xfrm>
            <a:off x="3489200" y="368380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481726" y="3782391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28"/>
          <p:cNvSpPr txBox="1"/>
          <p:nvPr/>
        </p:nvSpPr>
        <p:spPr>
          <a:xfrm>
            <a:off x="5353935" y="320632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4" name="TextBox 29"/>
          <p:cNvSpPr txBox="1"/>
          <p:nvPr/>
        </p:nvSpPr>
        <p:spPr>
          <a:xfrm>
            <a:off x="5361408" y="368380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416689" y="3782391"/>
            <a:ext cx="300603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1"/>
          <p:cNvSpPr txBox="1"/>
          <p:nvPr/>
        </p:nvSpPr>
        <p:spPr>
          <a:xfrm>
            <a:off x="7157453" y="320632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4" name="TextBox 32"/>
          <p:cNvSpPr txBox="1"/>
          <p:nvPr/>
        </p:nvSpPr>
        <p:spPr>
          <a:xfrm>
            <a:off x="7164926" y="368380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7157452" y="3782391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4"/>
          <p:cNvSpPr txBox="1"/>
          <p:nvPr/>
        </p:nvSpPr>
        <p:spPr>
          <a:xfrm>
            <a:off x="2980989" y="320632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7" name="TextBox 35"/>
          <p:cNvSpPr txBox="1"/>
          <p:nvPr/>
        </p:nvSpPr>
        <p:spPr>
          <a:xfrm>
            <a:off x="2988462" y="368380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980988" y="3782391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37"/>
          <p:cNvSpPr txBox="1"/>
          <p:nvPr/>
        </p:nvSpPr>
        <p:spPr>
          <a:xfrm>
            <a:off x="4849879" y="320632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2" name="TextBox 38"/>
          <p:cNvSpPr txBox="1"/>
          <p:nvPr/>
        </p:nvSpPr>
        <p:spPr>
          <a:xfrm>
            <a:off x="4857352" y="368380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4911964" y="3782391"/>
            <a:ext cx="301272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0"/>
          <p:cNvSpPr txBox="1"/>
          <p:nvPr/>
        </p:nvSpPr>
        <p:spPr>
          <a:xfrm>
            <a:off x="5789301" y="320632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5" name="TextBox 41"/>
          <p:cNvSpPr txBox="1"/>
          <p:nvPr/>
        </p:nvSpPr>
        <p:spPr>
          <a:xfrm>
            <a:off x="5796774" y="368380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5789300" y="3782391"/>
            <a:ext cx="391455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3"/>
          <p:cNvSpPr txBox="1"/>
          <p:nvPr/>
        </p:nvSpPr>
        <p:spPr>
          <a:xfrm>
            <a:off x="8381588" y="3206327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8" name="TextBox 44"/>
          <p:cNvSpPr txBox="1"/>
          <p:nvPr/>
        </p:nvSpPr>
        <p:spPr>
          <a:xfrm>
            <a:off x="8516367" y="368380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8475772" y="3782391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6"/>
          <p:cNvSpPr txBox="1"/>
          <p:nvPr/>
        </p:nvSpPr>
        <p:spPr>
          <a:xfrm>
            <a:off x="3690278" y="1604732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</a:rPr>
              <a:t>1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697751" y="1976437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</a:rPr>
              <a:t>3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3690277" y="2060092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4262412" y="1606386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</a:rPr>
              <a:t>3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269885" y="1978091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</a:rPr>
              <a:t>3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4262411" y="2061746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4838476" y="1606386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</a:rPr>
              <a:t>5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845949" y="1978091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</a:rPr>
              <a:t>3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4838475" y="2061746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5489866" y="1596021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</a:rPr>
              <a:t>1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497339" y="1967726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</a:rPr>
              <a:t>6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5489865" y="2051381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6062612" y="1606386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</a:rPr>
              <a:t>5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070085" y="1978091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</a:rPr>
              <a:t>6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6062611" y="2061746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6641993" y="1597675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</a:rPr>
              <a:t>7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649466" y="1969380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</a:rPr>
              <a:t>6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6641992" y="2053035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7195880" y="1587310"/>
            <a:ext cx="5469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</a:rPr>
              <a:t>13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330659" y="1959015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</a:rPr>
              <a:t>6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7290064" y="2042670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9"/>
          <p:cNvSpPr txBox="1">
            <a:spLocks noChangeArrowheads="1"/>
          </p:cNvSpPr>
          <p:nvPr/>
        </p:nvSpPr>
        <p:spPr bwMode="auto">
          <a:xfrm>
            <a:off x="1594645" y="4680094"/>
            <a:ext cx="9019826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800" dirty="0" smtClean="0">
                <a:latin typeface="+mj-ea"/>
                <a:ea typeface="+mj-ea"/>
              </a:rPr>
              <a:t>看一看，表示真分数的点和表示假分数的点，分别在直</a:t>
            </a:r>
            <a:endParaRPr lang="en-US" altLang="zh-CN" sz="2800" dirty="0" smtClean="0">
              <a:latin typeface="+mj-ea"/>
              <a:ea typeface="+mj-ea"/>
            </a:endParaRPr>
          </a:p>
          <a:p>
            <a:pPr eaLnBrk="1" hangingPunct="1"/>
            <a:r>
              <a:rPr lang="zh-CN" altLang="en-US" sz="2800" dirty="0" smtClean="0">
                <a:latin typeface="+mj-ea"/>
                <a:ea typeface="+mj-ea"/>
              </a:rPr>
              <a:t>线的哪一段上。</a:t>
            </a:r>
            <a:endParaRPr lang="en-US" altLang="zh-CN" sz="2800" dirty="0">
              <a:latin typeface="+mj-ea"/>
              <a:ea typeface="+mj-ea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577787" y="5568270"/>
            <a:ext cx="9036049" cy="107721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3200" dirty="0">
                <a:latin typeface="+mn-ea"/>
                <a:ea typeface="+mn-ea"/>
              </a:rPr>
              <a:t>表示真分数的点在</a:t>
            </a:r>
            <a:r>
              <a:rPr lang="en-US" altLang="zh-CN" sz="3200" dirty="0">
                <a:latin typeface="+mn-ea"/>
                <a:ea typeface="+mn-ea"/>
              </a:rPr>
              <a:t>0</a:t>
            </a:r>
            <a:r>
              <a:rPr lang="zh-CN" altLang="zh-CN" sz="3200" dirty="0">
                <a:latin typeface="+mn-ea"/>
                <a:ea typeface="+mn-ea"/>
              </a:rPr>
              <a:t>和</a:t>
            </a:r>
            <a:r>
              <a:rPr lang="en-US" altLang="zh-CN" sz="3200" dirty="0">
                <a:latin typeface="+mn-ea"/>
                <a:ea typeface="+mn-ea"/>
              </a:rPr>
              <a:t>1</a:t>
            </a:r>
            <a:r>
              <a:rPr lang="zh-CN" altLang="zh-CN" sz="3200" dirty="0">
                <a:latin typeface="+mn-ea"/>
                <a:ea typeface="+mn-ea"/>
              </a:rPr>
              <a:t>之间的一段上</a:t>
            </a:r>
            <a:r>
              <a:rPr lang="en-US" altLang="zh-CN" sz="3200" dirty="0">
                <a:latin typeface="+mn-ea"/>
                <a:ea typeface="+mn-ea"/>
              </a:rPr>
              <a:t>,</a:t>
            </a:r>
            <a:r>
              <a:rPr lang="zh-CN" altLang="zh-CN" sz="3200" dirty="0">
                <a:latin typeface="+mn-ea"/>
                <a:ea typeface="+mn-ea"/>
              </a:rPr>
              <a:t>表示假分数的点在大于或等于</a:t>
            </a:r>
            <a:r>
              <a:rPr lang="en-US" altLang="zh-CN" sz="3200" dirty="0">
                <a:latin typeface="+mn-ea"/>
                <a:ea typeface="+mn-ea"/>
              </a:rPr>
              <a:t>1</a:t>
            </a:r>
            <a:r>
              <a:rPr lang="zh-CN" altLang="zh-CN" sz="3200" dirty="0">
                <a:latin typeface="+mn-ea"/>
                <a:ea typeface="+mn-ea"/>
              </a:rPr>
              <a:t>的一段上。</a:t>
            </a:r>
          </a:p>
        </p:txBody>
      </p:sp>
      <p:grpSp>
        <p:nvGrpSpPr>
          <p:cNvPr id="75" name="Group 68"/>
          <p:cNvGrpSpPr/>
          <p:nvPr/>
        </p:nvGrpSpPr>
        <p:grpSpPr bwMode="auto">
          <a:xfrm>
            <a:off x="2404924" y="4201336"/>
            <a:ext cx="7200900" cy="715960"/>
            <a:chOff x="839" y="3475"/>
            <a:chExt cx="4536" cy="451"/>
          </a:xfrm>
        </p:grpSpPr>
        <p:sp>
          <p:nvSpPr>
            <p:cNvPr id="76" name="Line 53"/>
            <p:cNvSpPr>
              <a:spLocks noChangeShapeType="1"/>
            </p:cNvSpPr>
            <p:nvPr/>
          </p:nvSpPr>
          <p:spPr bwMode="auto">
            <a:xfrm>
              <a:off x="4558" y="3475"/>
              <a:ext cx="0" cy="9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77" name="Group 67"/>
            <p:cNvGrpSpPr/>
            <p:nvPr/>
          </p:nvGrpSpPr>
          <p:grpSpPr bwMode="auto">
            <a:xfrm>
              <a:off x="839" y="3476"/>
              <a:ext cx="4536" cy="450"/>
              <a:chOff x="839" y="3326"/>
              <a:chExt cx="4536" cy="450"/>
            </a:xfrm>
          </p:grpSpPr>
          <p:sp>
            <p:nvSpPr>
              <p:cNvPr id="78" name="Text Box 63"/>
              <p:cNvSpPr txBox="1">
                <a:spLocks noChangeArrowheads="1"/>
              </p:cNvSpPr>
              <p:nvPr/>
            </p:nvSpPr>
            <p:spPr bwMode="auto">
              <a:xfrm>
                <a:off x="930" y="3446"/>
                <a:ext cx="226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</a:p>
            </p:txBody>
          </p:sp>
          <p:grpSp>
            <p:nvGrpSpPr>
              <p:cNvPr id="79" name="Group 66"/>
              <p:cNvGrpSpPr/>
              <p:nvPr/>
            </p:nvGrpSpPr>
            <p:grpSpPr bwMode="auto">
              <a:xfrm>
                <a:off x="839" y="3326"/>
                <a:ext cx="4536" cy="419"/>
                <a:chOff x="839" y="3339"/>
                <a:chExt cx="4536" cy="386"/>
              </a:xfrm>
            </p:grpSpPr>
            <p:sp>
              <p:nvSpPr>
                <p:cNvPr id="81" name="Line 47"/>
                <p:cNvSpPr>
                  <a:spLocks noChangeShapeType="1"/>
                </p:cNvSpPr>
                <p:nvPr/>
              </p:nvSpPr>
              <p:spPr bwMode="auto">
                <a:xfrm>
                  <a:off x="839" y="3423"/>
                  <a:ext cx="4536" cy="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Line 48"/>
                <p:cNvSpPr>
                  <a:spLocks noChangeShapeType="1"/>
                </p:cNvSpPr>
                <p:nvPr/>
              </p:nvSpPr>
              <p:spPr bwMode="auto">
                <a:xfrm>
                  <a:off x="1066" y="3339"/>
                  <a:ext cx="0" cy="91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Line 49"/>
                <p:cNvSpPr>
                  <a:spLocks noChangeShapeType="1"/>
                </p:cNvSpPr>
                <p:nvPr/>
              </p:nvSpPr>
              <p:spPr bwMode="auto">
                <a:xfrm>
                  <a:off x="1924" y="3339"/>
                  <a:ext cx="0" cy="91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84" name="Line 50"/>
                <p:cNvSpPr>
                  <a:spLocks noChangeShapeType="1"/>
                </p:cNvSpPr>
                <p:nvPr/>
              </p:nvSpPr>
              <p:spPr bwMode="auto">
                <a:xfrm>
                  <a:off x="1332" y="3339"/>
                  <a:ext cx="0" cy="91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85" name="Line 51"/>
                <p:cNvSpPr>
                  <a:spLocks noChangeShapeType="1"/>
                </p:cNvSpPr>
                <p:nvPr/>
              </p:nvSpPr>
              <p:spPr bwMode="auto">
                <a:xfrm>
                  <a:off x="2805" y="3339"/>
                  <a:ext cx="0" cy="91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Line 52"/>
                <p:cNvSpPr>
                  <a:spLocks noChangeShapeType="1"/>
                </p:cNvSpPr>
                <p:nvPr/>
              </p:nvSpPr>
              <p:spPr bwMode="auto">
                <a:xfrm>
                  <a:off x="1637" y="3339"/>
                  <a:ext cx="0" cy="91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87" name="Line 54"/>
                <p:cNvSpPr>
                  <a:spLocks noChangeShapeType="1"/>
                </p:cNvSpPr>
                <p:nvPr/>
              </p:nvSpPr>
              <p:spPr bwMode="auto">
                <a:xfrm>
                  <a:off x="2214" y="3339"/>
                  <a:ext cx="0" cy="91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88" name="Line 55"/>
                <p:cNvSpPr>
                  <a:spLocks noChangeShapeType="1"/>
                </p:cNvSpPr>
                <p:nvPr/>
              </p:nvSpPr>
              <p:spPr bwMode="auto">
                <a:xfrm>
                  <a:off x="2517" y="3339"/>
                  <a:ext cx="0" cy="91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89" name="Line 56"/>
                <p:cNvSpPr>
                  <a:spLocks noChangeShapeType="1"/>
                </p:cNvSpPr>
                <p:nvPr/>
              </p:nvSpPr>
              <p:spPr bwMode="auto">
                <a:xfrm>
                  <a:off x="3073" y="3339"/>
                  <a:ext cx="0" cy="91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90" name="Line 57"/>
                <p:cNvSpPr>
                  <a:spLocks noChangeShapeType="1"/>
                </p:cNvSpPr>
                <p:nvPr/>
              </p:nvSpPr>
              <p:spPr bwMode="auto">
                <a:xfrm>
                  <a:off x="3969" y="3339"/>
                  <a:ext cx="0" cy="91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91" name="Line 58"/>
                <p:cNvSpPr>
                  <a:spLocks noChangeShapeType="1"/>
                </p:cNvSpPr>
                <p:nvPr/>
              </p:nvSpPr>
              <p:spPr bwMode="auto">
                <a:xfrm>
                  <a:off x="3334" y="3339"/>
                  <a:ext cx="0" cy="91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92" name="Line 59"/>
                <p:cNvSpPr>
                  <a:spLocks noChangeShapeType="1"/>
                </p:cNvSpPr>
                <p:nvPr/>
              </p:nvSpPr>
              <p:spPr bwMode="auto">
                <a:xfrm>
                  <a:off x="3651" y="3339"/>
                  <a:ext cx="0" cy="91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93" name="Line 60"/>
                <p:cNvSpPr>
                  <a:spLocks noChangeShapeType="1"/>
                </p:cNvSpPr>
                <p:nvPr/>
              </p:nvSpPr>
              <p:spPr bwMode="auto">
                <a:xfrm>
                  <a:off x="4286" y="3339"/>
                  <a:ext cx="0" cy="91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Line 61"/>
                <p:cNvSpPr>
                  <a:spLocks noChangeShapeType="1"/>
                </p:cNvSpPr>
                <p:nvPr/>
              </p:nvSpPr>
              <p:spPr bwMode="auto">
                <a:xfrm>
                  <a:off x="4830" y="3339"/>
                  <a:ext cx="0" cy="91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Line 62"/>
                <p:cNvSpPr>
                  <a:spLocks noChangeShapeType="1"/>
                </p:cNvSpPr>
                <p:nvPr/>
              </p:nvSpPr>
              <p:spPr bwMode="auto">
                <a:xfrm>
                  <a:off x="5148" y="3339"/>
                  <a:ext cx="0" cy="9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96" name="Text Box 64"/>
                <p:cNvSpPr txBox="1">
                  <a:spLocks noChangeArrowheads="1"/>
                </p:cNvSpPr>
                <p:nvPr/>
              </p:nvSpPr>
              <p:spPr bwMode="auto">
                <a:xfrm>
                  <a:off x="4419" y="3421"/>
                  <a:ext cx="226" cy="30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2800" dirty="0">
                      <a:solidFill>
                        <a:srgbClr val="000000"/>
                      </a:solidFill>
                      <a:latin typeface="Arial" panose="020B0604020202020204" pitchFamily="34" charset="0"/>
                    </a:rPr>
                    <a:t>2</a:t>
                  </a:r>
                </a:p>
              </p:txBody>
            </p:sp>
          </p:grpSp>
          <p:sp>
            <p:nvSpPr>
              <p:cNvPr id="80" name="Text Box 65"/>
              <p:cNvSpPr txBox="1">
                <a:spLocks noChangeArrowheads="1"/>
              </p:cNvSpPr>
              <p:nvPr/>
            </p:nvSpPr>
            <p:spPr bwMode="auto">
              <a:xfrm>
                <a:off x="2660" y="3431"/>
                <a:ext cx="226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1</a:t>
                </a:r>
              </a:p>
            </p:txBody>
          </p:sp>
        </p:grpSp>
      </p:grpSp>
      <p:sp>
        <p:nvSpPr>
          <p:cNvPr id="73" name="矩形 72"/>
          <p:cNvSpPr/>
          <p:nvPr/>
        </p:nvSpPr>
        <p:spPr>
          <a:xfrm>
            <a:off x="1543050" y="2545080"/>
            <a:ext cx="168465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真分数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:</a:t>
            </a:r>
            <a:endParaRPr lang="zh-CN" altLang="zh-CN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7" name="TextBox 25"/>
          <p:cNvSpPr txBox="1"/>
          <p:nvPr/>
        </p:nvSpPr>
        <p:spPr>
          <a:xfrm>
            <a:off x="3367783" y="230090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8" name="TextBox 26"/>
          <p:cNvSpPr txBox="1"/>
          <p:nvPr/>
        </p:nvSpPr>
        <p:spPr>
          <a:xfrm>
            <a:off x="3375256" y="277838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99" name="直接连接符 98"/>
          <p:cNvCxnSpPr/>
          <p:nvPr/>
        </p:nvCxnSpPr>
        <p:spPr>
          <a:xfrm>
            <a:off x="3367782" y="2876971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34"/>
          <p:cNvSpPr txBox="1"/>
          <p:nvPr/>
        </p:nvSpPr>
        <p:spPr>
          <a:xfrm>
            <a:off x="4008802" y="228221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01" name="TextBox 35"/>
          <p:cNvSpPr txBox="1"/>
          <p:nvPr/>
        </p:nvSpPr>
        <p:spPr>
          <a:xfrm>
            <a:off x="4016275" y="275969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102" name="直接连接符 101"/>
          <p:cNvCxnSpPr/>
          <p:nvPr/>
        </p:nvCxnSpPr>
        <p:spPr>
          <a:xfrm>
            <a:off x="4008801" y="2858278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37"/>
          <p:cNvSpPr txBox="1"/>
          <p:nvPr/>
        </p:nvSpPr>
        <p:spPr>
          <a:xfrm>
            <a:off x="4565164" y="230090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04" name="TextBox 38"/>
          <p:cNvSpPr txBox="1"/>
          <p:nvPr/>
        </p:nvSpPr>
        <p:spPr>
          <a:xfrm>
            <a:off x="4572637" y="277838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105" name="直接连接符 104"/>
          <p:cNvCxnSpPr/>
          <p:nvPr/>
        </p:nvCxnSpPr>
        <p:spPr>
          <a:xfrm>
            <a:off x="4627249" y="2876971"/>
            <a:ext cx="301272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矩形 105"/>
          <p:cNvSpPr/>
          <p:nvPr/>
        </p:nvSpPr>
        <p:spPr>
          <a:xfrm>
            <a:off x="5925185" y="2497455"/>
            <a:ext cx="166624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假</a:t>
            </a:r>
            <a:r>
              <a:rPr lang="zh-CN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分数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:</a:t>
            </a:r>
            <a:endParaRPr lang="zh-CN" altLang="zh-CN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07" name="TextBox 28"/>
          <p:cNvSpPr txBox="1"/>
          <p:nvPr/>
        </p:nvSpPr>
        <p:spPr>
          <a:xfrm>
            <a:off x="7641177" y="226171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08" name="TextBox 29"/>
          <p:cNvSpPr txBox="1"/>
          <p:nvPr/>
        </p:nvSpPr>
        <p:spPr>
          <a:xfrm>
            <a:off x="7648650" y="273919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109" name="直接连接符 108"/>
          <p:cNvCxnSpPr/>
          <p:nvPr/>
        </p:nvCxnSpPr>
        <p:spPr>
          <a:xfrm>
            <a:off x="7703931" y="2837775"/>
            <a:ext cx="300603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31"/>
          <p:cNvSpPr txBox="1"/>
          <p:nvPr/>
        </p:nvSpPr>
        <p:spPr>
          <a:xfrm>
            <a:off x="8264173" y="225300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11" name="TextBox 32"/>
          <p:cNvSpPr txBox="1"/>
          <p:nvPr/>
        </p:nvSpPr>
        <p:spPr>
          <a:xfrm>
            <a:off x="8271646" y="273048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112" name="直接连接符 111"/>
          <p:cNvCxnSpPr/>
          <p:nvPr/>
        </p:nvCxnSpPr>
        <p:spPr>
          <a:xfrm>
            <a:off x="8264172" y="2829064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40"/>
          <p:cNvSpPr txBox="1"/>
          <p:nvPr/>
        </p:nvSpPr>
        <p:spPr>
          <a:xfrm>
            <a:off x="8957653" y="226081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14" name="TextBox 41"/>
          <p:cNvSpPr txBox="1"/>
          <p:nvPr/>
        </p:nvSpPr>
        <p:spPr>
          <a:xfrm>
            <a:off x="8965126" y="273829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115" name="直接连接符 114"/>
          <p:cNvCxnSpPr/>
          <p:nvPr/>
        </p:nvCxnSpPr>
        <p:spPr>
          <a:xfrm>
            <a:off x="8957652" y="2836878"/>
            <a:ext cx="391455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TextBox 43"/>
          <p:cNvSpPr txBox="1"/>
          <p:nvPr/>
        </p:nvSpPr>
        <p:spPr>
          <a:xfrm>
            <a:off x="9492558" y="2260814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17" name="TextBox 44"/>
          <p:cNvSpPr txBox="1"/>
          <p:nvPr/>
        </p:nvSpPr>
        <p:spPr>
          <a:xfrm>
            <a:off x="9627337" y="273829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118" name="直接连接符 117"/>
          <p:cNvCxnSpPr/>
          <p:nvPr/>
        </p:nvCxnSpPr>
        <p:spPr>
          <a:xfrm>
            <a:off x="9586742" y="2836878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33" grpId="0"/>
      <p:bldP spid="34" grpId="0"/>
      <p:bldP spid="36" grpId="0"/>
      <p:bldP spid="37" grpId="0"/>
      <p:bldP spid="41" grpId="0"/>
      <p:bldP spid="42" grpId="0"/>
      <p:bldP spid="44" grpId="0"/>
      <p:bldP spid="45" grpId="0"/>
      <p:bldP spid="47" grpId="0"/>
      <p:bldP spid="48" grpId="0"/>
      <p:bldP spid="71" grpId="0" bldLvl="0" animBg="1"/>
      <p:bldP spid="73" grpId="0"/>
      <p:bldP spid="97" grpId="0"/>
      <p:bldP spid="98" grpId="0"/>
      <p:bldP spid="100" grpId="0"/>
      <p:bldP spid="101" grpId="0"/>
      <p:bldP spid="103" grpId="0"/>
      <p:bldP spid="104" grpId="0"/>
      <p:bldP spid="106" grpId="0"/>
      <p:bldP spid="107" grpId="0"/>
      <p:bldP spid="108" grpId="0"/>
      <p:bldP spid="110" grpId="0"/>
      <p:bldP spid="111" grpId="0"/>
      <p:bldP spid="113" grpId="0"/>
      <p:bldP spid="114" grpId="0"/>
      <p:bldP spid="116" grpId="0"/>
      <p:bldP spid="1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9" name="TextBox 30"/>
          <p:cNvSpPr txBox="1"/>
          <p:nvPr/>
        </p:nvSpPr>
        <p:spPr>
          <a:xfrm>
            <a:off x="1738960" y="258331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" name="TextBox 35"/>
          <p:cNvSpPr txBox="1"/>
          <p:nvPr/>
        </p:nvSpPr>
        <p:spPr>
          <a:xfrm>
            <a:off x="1842326" y="298878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842325" y="3090439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235382" y="278147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=</a:t>
            </a:r>
            <a:endParaRPr lang="zh-CN" altLang="en-US" sz="3200" dirty="0">
              <a:latin typeface="+mn-lt"/>
            </a:endParaRPr>
          </a:p>
        </p:txBody>
      </p:sp>
      <p:sp>
        <p:nvSpPr>
          <p:cNvPr id="13" name="TextBox 38"/>
          <p:cNvSpPr txBox="1"/>
          <p:nvPr/>
        </p:nvSpPr>
        <p:spPr>
          <a:xfrm>
            <a:off x="2913154" y="253933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8" name="TextBox 39"/>
          <p:cNvSpPr txBox="1"/>
          <p:nvPr/>
        </p:nvSpPr>
        <p:spPr>
          <a:xfrm>
            <a:off x="2920627" y="301681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2913153" y="3115399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41"/>
          <p:cNvSpPr txBox="1"/>
          <p:nvPr/>
        </p:nvSpPr>
        <p:spPr>
          <a:xfrm>
            <a:off x="2529173" y="279014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1" name="TextBox 42"/>
          <p:cNvSpPr txBox="1"/>
          <p:nvPr/>
        </p:nvSpPr>
        <p:spPr>
          <a:xfrm>
            <a:off x="4280468" y="258331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280468" y="298878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4280467" y="3090439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4673524" y="278147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=</a:t>
            </a:r>
            <a:endParaRPr lang="zh-CN" altLang="en-US" sz="3200" dirty="0">
              <a:latin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351296" y="253933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358769" y="301681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5351295" y="3115399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4967315" y="279014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703356" y="260117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806722" y="300664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6806721" y="3108303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/>
        </p:nvSpPr>
        <p:spPr>
          <a:xfrm>
            <a:off x="7199778" y="279933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=</a:t>
            </a:r>
            <a:endParaRPr lang="zh-CN" altLang="en-US" sz="3200" dirty="0">
              <a:latin typeface="+mn-lt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493569" y="280801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8579720" y="258331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8683086" y="298878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8683085" y="3090439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矩形 64"/>
          <p:cNvSpPr/>
          <p:nvPr/>
        </p:nvSpPr>
        <p:spPr>
          <a:xfrm>
            <a:off x="9076142" y="278147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=</a:t>
            </a:r>
            <a:endParaRPr lang="zh-CN" altLang="en-US" sz="3200" dirty="0">
              <a:latin typeface="+mn-lt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9753914" y="253933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9761387" y="301681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9753913" y="3115399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9369933" y="279014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315024" y="452752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315024" y="493300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2" name="直接连接符 71"/>
          <p:cNvCxnSpPr/>
          <p:nvPr/>
        </p:nvCxnSpPr>
        <p:spPr>
          <a:xfrm>
            <a:off x="2340407" y="5034655"/>
            <a:ext cx="50405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矩形 72"/>
          <p:cNvSpPr/>
          <p:nvPr/>
        </p:nvSpPr>
        <p:spPr>
          <a:xfrm>
            <a:off x="2805472" y="472568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=</a:t>
            </a:r>
            <a:endParaRPr lang="zh-CN" altLang="en-US" sz="3200" dirty="0">
              <a:latin typeface="+mn-lt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492535" y="452749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3395144" y="496103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3483243" y="5059615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3099263" y="473436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215611" y="454539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69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220727" y="495086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5318976" y="5052519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矩形 80"/>
          <p:cNvSpPr/>
          <p:nvPr/>
        </p:nvSpPr>
        <p:spPr>
          <a:xfrm>
            <a:off x="5712033" y="474355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=</a:t>
            </a:r>
            <a:endParaRPr lang="zh-CN" altLang="en-US" sz="3200" dirty="0">
              <a:latin typeface="+mn-lt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7999500" y="452752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7999500" y="493300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5" name="直接连接符 84"/>
          <p:cNvCxnSpPr/>
          <p:nvPr/>
        </p:nvCxnSpPr>
        <p:spPr>
          <a:xfrm>
            <a:off x="8102865" y="5034655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矩形 85"/>
          <p:cNvSpPr/>
          <p:nvPr/>
        </p:nvSpPr>
        <p:spPr>
          <a:xfrm>
            <a:off x="8495922" y="472568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=</a:t>
            </a:r>
            <a:endParaRPr lang="zh-CN" altLang="en-US" sz="3200" dirty="0">
              <a:latin typeface="+mn-lt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8789713" y="473436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6372855" y="452600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9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6275464" y="495954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97" name="直接连接符 96"/>
          <p:cNvCxnSpPr/>
          <p:nvPr/>
        </p:nvCxnSpPr>
        <p:spPr>
          <a:xfrm>
            <a:off x="6363563" y="5058124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5979583" y="473287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1476311" y="1360632"/>
            <a:ext cx="7093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把下面的假分数化成带分数或整数。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  <p:bldP spid="20" grpId="0"/>
      <p:bldP spid="47" grpId="0"/>
      <p:bldP spid="51" grpId="0"/>
      <p:bldP spid="53" grpId="0"/>
      <p:bldP spid="61" grpId="0"/>
      <p:bldP spid="66" grpId="0"/>
      <p:bldP spid="67" grpId="0"/>
      <p:bldP spid="69" grpId="0"/>
      <p:bldP spid="74" grpId="0"/>
      <p:bldP spid="75" grpId="0"/>
      <p:bldP spid="77" grpId="0"/>
      <p:bldP spid="90" grpId="0"/>
      <p:bldP spid="95" grpId="0"/>
      <p:bldP spid="96" grpId="0"/>
      <p:bldP spid="9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7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098928" y="589751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4885755" y="670139"/>
            <a:ext cx="47193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sz="28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教材第55页练习十三第1题。</a:t>
            </a:r>
          </a:p>
        </p:txBody>
      </p:sp>
      <p:grpSp>
        <p:nvGrpSpPr>
          <p:cNvPr id="87" name="Group 106"/>
          <p:cNvGrpSpPr/>
          <p:nvPr/>
        </p:nvGrpSpPr>
        <p:grpSpPr bwMode="auto">
          <a:xfrm>
            <a:off x="2201999" y="2430160"/>
            <a:ext cx="8280241" cy="1996998"/>
            <a:chOff x="544" y="1745"/>
            <a:chExt cx="3865" cy="933"/>
          </a:xfrm>
        </p:grpSpPr>
        <p:grpSp>
          <p:nvGrpSpPr>
            <p:cNvPr id="88" name="Group 104"/>
            <p:cNvGrpSpPr/>
            <p:nvPr/>
          </p:nvGrpSpPr>
          <p:grpSpPr bwMode="auto">
            <a:xfrm>
              <a:off x="544" y="1745"/>
              <a:ext cx="3865" cy="778"/>
              <a:chOff x="544" y="1752"/>
              <a:chExt cx="3865" cy="764"/>
            </a:xfrm>
          </p:grpSpPr>
          <p:pic>
            <p:nvPicPr>
              <p:cNvPr id="92" name="Picture 32" descr="未标题-15"/>
              <p:cNvPicPr>
                <a:picLocks noChangeAspect="1" noChangeArrowheads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r="6878"/>
              <a:stretch>
                <a:fillRect/>
              </a:stretch>
            </p:blipFill>
            <p:spPr bwMode="auto">
              <a:xfrm>
                <a:off x="544" y="1752"/>
                <a:ext cx="3865" cy="76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93" name="右大括号 39"/>
              <p:cNvSpPr/>
              <p:nvPr/>
            </p:nvSpPr>
            <p:spPr bwMode="auto">
              <a:xfrm rot="5400000">
                <a:off x="1424" y="1666"/>
                <a:ext cx="190" cy="1178"/>
              </a:xfrm>
              <a:prstGeom prst="rightBrace">
                <a:avLst>
                  <a:gd name="adj1" fmla="val 43601"/>
                  <a:gd name="adj2" fmla="val 50000"/>
                </a:avLst>
              </a:prstGeom>
              <a:noFill/>
              <a:ln w="1905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 vert="eaVert" anchor="ctr"/>
              <a:lstStyle/>
              <a:p>
                <a:endParaRPr lang="zh-CN" altLang="en-US"/>
              </a:p>
            </p:txBody>
          </p:sp>
          <p:sp>
            <p:nvSpPr>
              <p:cNvPr id="94" name="右大括号 39"/>
              <p:cNvSpPr/>
              <p:nvPr/>
            </p:nvSpPr>
            <p:spPr bwMode="auto">
              <a:xfrm rot="5400000">
                <a:off x="3364" y="1540"/>
                <a:ext cx="190" cy="1520"/>
              </a:xfrm>
              <a:prstGeom prst="rightBrace">
                <a:avLst>
                  <a:gd name="adj1" fmla="val 56259"/>
                  <a:gd name="adj2" fmla="val 50000"/>
                </a:avLst>
              </a:prstGeom>
              <a:noFill/>
              <a:ln w="1905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 vert="eaVert" anchor="ctr"/>
              <a:lstStyle/>
              <a:p>
                <a:endParaRPr lang="zh-CN" altLang="en-US"/>
              </a:p>
            </p:txBody>
          </p:sp>
        </p:grpSp>
        <p:sp>
          <p:nvSpPr>
            <p:cNvPr id="89" name="Text Box 35"/>
            <p:cNvSpPr txBox="1">
              <a:spLocks noChangeArrowheads="1"/>
            </p:cNvSpPr>
            <p:nvPr/>
          </p:nvSpPr>
          <p:spPr bwMode="auto">
            <a:xfrm>
              <a:off x="804" y="2405"/>
              <a:ext cx="1421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dirty="0" smtClean="0">
                  <a:solidFill>
                    <a:srgbClr val="000000"/>
                  </a:solidFill>
                </a:rPr>
                <a:t>（                      ） </a:t>
              </a:r>
              <a:endParaRPr lang="zh-CN" altLang="en-US" sz="3200" dirty="0">
                <a:solidFill>
                  <a:srgbClr val="000000"/>
                </a:solidFill>
              </a:endParaRPr>
            </a:p>
          </p:txBody>
        </p:sp>
      </p:grpSp>
      <p:sp>
        <p:nvSpPr>
          <p:cNvPr id="100" name="Text Box 10"/>
          <p:cNvSpPr txBox="1">
            <a:spLocks noChangeArrowheads="1"/>
          </p:cNvSpPr>
          <p:nvPr/>
        </p:nvSpPr>
        <p:spPr bwMode="auto">
          <a:xfrm>
            <a:off x="4576128" y="3211708"/>
            <a:ext cx="288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01" name="Text Box 12"/>
          <p:cNvSpPr txBox="1">
            <a:spLocks noChangeArrowheads="1"/>
          </p:cNvSpPr>
          <p:nvPr/>
        </p:nvSpPr>
        <p:spPr bwMode="auto">
          <a:xfrm>
            <a:off x="7889240" y="3283146"/>
            <a:ext cx="2873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02" name="Text Box 30"/>
          <p:cNvSpPr txBox="1">
            <a:spLocks noChangeArrowheads="1"/>
          </p:cNvSpPr>
          <p:nvPr/>
        </p:nvSpPr>
        <p:spPr bwMode="auto">
          <a:xfrm>
            <a:off x="1948815" y="1422048"/>
            <a:ext cx="8748464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</a:rPr>
              <a:t>1.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把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一个图形看作单位“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1”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，用分数表示出各图涂色部分的大小，再读一读。  </a:t>
            </a:r>
          </a:p>
        </p:txBody>
      </p:sp>
      <p:sp>
        <p:nvSpPr>
          <p:cNvPr id="107" name="Text Box 35"/>
          <p:cNvSpPr txBox="1">
            <a:spLocks noChangeArrowheads="1"/>
          </p:cNvSpPr>
          <p:nvPr/>
        </p:nvSpPr>
        <p:spPr bwMode="auto">
          <a:xfrm>
            <a:off x="6843440" y="3861148"/>
            <a:ext cx="3224419" cy="584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00"/>
                </a:solidFill>
              </a:rPr>
              <a:t>（ </a:t>
            </a:r>
            <a:r>
              <a:rPr lang="zh-CN" altLang="en-US" sz="3200" dirty="0" smtClean="0">
                <a:solidFill>
                  <a:srgbClr val="000000"/>
                </a:solidFill>
              </a:rPr>
              <a:t>                   ）</a:t>
            </a:r>
            <a:endParaRPr lang="zh-CN" altLang="en-US" sz="3200" dirty="0">
              <a:solidFill>
                <a:srgbClr val="000000"/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3521862" y="373357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3496479" y="410381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10" name="直接连接符 109"/>
          <p:cNvCxnSpPr/>
          <p:nvPr/>
        </p:nvCxnSpPr>
        <p:spPr>
          <a:xfrm>
            <a:off x="3493161" y="4202402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10"/>
          <p:cNvSpPr txBox="1"/>
          <p:nvPr/>
        </p:nvSpPr>
        <p:spPr>
          <a:xfrm>
            <a:off x="7434832" y="368924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23</a:t>
            </a:r>
          </a:p>
        </p:txBody>
      </p:sp>
      <p:sp>
        <p:nvSpPr>
          <p:cNvPr id="10" name="TextBox 111"/>
          <p:cNvSpPr txBox="1"/>
          <p:nvPr/>
        </p:nvSpPr>
        <p:spPr>
          <a:xfrm>
            <a:off x="7545832" y="405948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7522931" y="4158069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07"/>
          <p:cNvSpPr txBox="1"/>
          <p:nvPr/>
        </p:nvSpPr>
        <p:spPr>
          <a:xfrm>
            <a:off x="4730598" y="368924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</a:p>
        </p:txBody>
      </p:sp>
      <p:sp>
        <p:nvSpPr>
          <p:cNvPr id="13" name="TextBox 108"/>
          <p:cNvSpPr txBox="1"/>
          <p:nvPr/>
        </p:nvSpPr>
        <p:spPr>
          <a:xfrm>
            <a:off x="4720044" y="405948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721306" y="4158069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107"/>
          <p:cNvSpPr txBox="1"/>
          <p:nvPr/>
        </p:nvSpPr>
        <p:spPr>
          <a:xfrm>
            <a:off x="4390731" y="38575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</a:p>
        </p:txBody>
      </p:sp>
      <p:sp>
        <p:nvSpPr>
          <p:cNvPr id="34" name="TextBox 107"/>
          <p:cNvSpPr txBox="1"/>
          <p:nvPr/>
        </p:nvSpPr>
        <p:spPr>
          <a:xfrm>
            <a:off x="3964027" y="3865681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lt"/>
                <a:ea typeface="+mn-ea"/>
              </a:rPr>
              <a:t>或</a:t>
            </a:r>
            <a:endParaRPr lang="en-US" altLang="zh-CN" sz="3200" dirty="0" smtClean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5" name="TextBox 107"/>
          <p:cNvSpPr txBox="1"/>
          <p:nvPr/>
        </p:nvSpPr>
        <p:spPr>
          <a:xfrm>
            <a:off x="8670361" y="368005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</a:p>
        </p:txBody>
      </p:sp>
      <p:sp>
        <p:nvSpPr>
          <p:cNvPr id="36" name="TextBox 108"/>
          <p:cNvSpPr txBox="1"/>
          <p:nvPr/>
        </p:nvSpPr>
        <p:spPr>
          <a:xfrm>
            <a:off x="8659807" y="405029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8661069" y="4148882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107"/>
          <p:cNvSpPr txBox="1"/>
          <p:nvPr/>
        </p:nvSpPr>
        <p:spPr>
          <a:xfrm>
            <a:off x="8330494" y="384838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</a:p>
        </p:txBody>
      </p:sp>
      <p:sp>
        <p:nvSpPr>
          <p:cNvPr id="39" name="TextBox 107"/>
          <p:cNvSpPr txBox="1"/>
          <p:nvPr/>
        </p:nvSpPr>
        <p:spPr>
          <a:xfrm>
            <a:off x="7903790" y="3856494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lt"/>
                <a:ea typeface="+mn-ea"/>
              </a:rPr>
              <a:t>或</a:t>
            </a:r>
            <a:endParaRPr lang="en-US" altLang="zh-CN" sz="3200" dirty="0" smtClean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1" name="TextBox 107"/>
          <p:cNvSpPr txBox="1"/>
          <p:nvPr/>
        </p:nvSpPr>
        <p:spPr>
          <a:xfrm>
            <a:off x="2237227" y="449947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</a:p>
        </p:txBody>
      </p:sp>
      <p:sp>
        <p:nvSpPr>
          <p:cNvPr id="62" name="TextBox 108"/>
          <p:cNvSpPr txBox="1"/>
          <p:nvPr/>
        </p:nvSpPr>
        <p:spPr>
          <a:xfrm>
            <a:off x="2211844" y="486972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2227935" y="4968304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107"/>
          <p:cNvSpPr txBox="1"/>
          <p:nvPr/>
        </p:nvSpPr>
        <p:spPr>
          <a:xfrm>
            <a:off x="2717234" y="4674889"/>
            <a:ext cx="260840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rgbClr val="FF0000"/>
                </a:solidFill>
                <a:latin typeface="+mn-lt"/>
                <a:ea typeface="+mn-ea"/>
              </a:rPr>
              <a:t>读作</a:t>
            </a:r>
            <a:r>
              <a:rPr lang="en-US" altLang="zh-CN" sz="3000" dirty="0" smtClean="0">
                <a:solidFill>
                  <a:srgbClr val="FF0000"/>
                </a:solidFill>
                <a:latin typeface="+mn-lt"/>
                <a:ea typeface="+mn-ea"/>
              </a:rPr>
              <a:t>:</a:t>
            </a:r>
            <a:r>
              <a:rPr lang="zh-CN" altLang="en-US" sz="3000" dirty="0" smtClean="0">
                <a:solidFill>
                  <a:srgbClr val="FF0000"/>
                </a:solidFill>
                <a:latin typeface="+mn-lt"/>
                <a:ea typeface="+mn-ea"/>
              </a:rPr>
              <a:t>四分之七</a:t>
            </a:r>
            <a:endParaRPr lang="en-US" altLang="zh-CN" sz="3000" dirty="0" smtClean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5" name="TextBox 107"/>
          <p:cNvSpPr txBox="1"/>
          <p:nvPr/>
        </p:nvSpPr>
        <p:spPr>
          <a:xfrm>
            <a:off x="2324178" y="543610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</a:p>
        </p:txBody>
      </p:sp>
      <p:sp>
        <p:nvSpPr>
          <p:cNvPr id="66" name="TextBox 108"/>
          <p:cNvSpPr txBox="1"/>
          <p:nvPr/>
        </p:nvSpPr>
        <p:spPr>
          <a:xfrm>
            <a:off x="2313624" y="580634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2314886" y="5904926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107"/>
          <p:cNvSpPr txBox="1"/>
          <p:nvPr/>
        </p:nvSpPr>
        <p:spPr>
          <a:xfrm>
            <a:off x="1984311" y="560443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</a:p>
        </p:txBody>
      </p:sp>
      <p:sp>
        <p:nvSpPr>
          <p:cNvPr id="69" name="TextBox 107"/>
          <p:cNvSpPr txBox="1"/>
          <p:nvPr/>
        </p:nvSpPr>
        <p:spPr>
          <a:xfrm>
            <a:off x="2746070" y="5612538"/>
            <a:ext cx="338105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rgbClr val="FF0000"/>
                </a:solidFill>
                <a:latin typeface="+mn-lt"/>
                <a:ea typeface="+mn-ea"/>
              </a:rPr>
              <a:t>读作</a:t>
            </a:r>
            <a:r>
              <a:rPr lang="en-US" altLang="zh-CN" sz="3000" dirty="0">
                <a:solidFill>
                  <a:srgbClr val="FF0000"/>
                </a:solidFill>
              </a:rPr>
              <a:t>:</a:t>
            </a:r>
            <a:r>
              <a:rPr lang="zh-CN" altLang="en-US" sz="3000" dirty="0" smtClean="0">
                <a:solidFill>
                  <a:srgbClr val="FF0000"/>
                </a:solidFill>
                <a:latin typeface="+mn-lt"/>
                <a:ea typeface="+mn-ea"/>
              </a:rPr>
              <a:t>一又四分之三</a:t>
            </a:r>
            <a:endParaRPr lang="en-US" altLang="zh-CN" sz="3000" dirty="0" smtClean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0" name="TextBox 107"/>
          <p:cNvSpPr txBox="1"/>
          <p:nvPr/>
        </p:nvSpPr>
        <p:spPr>
          <a:xfrm>
            <a:off x="6592823" y="448320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23</a:t>
            </a:r>
          </a:p>
        </p:txBody>
      </p:sp>
      <p:sp>
        <p:nvSpPr>
          <p:cNvPr id="71" name="TextBox 108"/>
          <p:cNvSpPr txBox="1"/>
          <p:nvPr/>
        </p:nvSpPr>
        <p:spPr>
          <a:xfrm>
            <a:off x="6683925" y="485344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72" name="直接连接符 71"/>
          <p:cNvCxnSpPr/>
          <p:nvPr/>
        </p:nvCxnSpPr>
        <p:spPr>
          <a:xfrm>
            <a:off x="6700016" y="4952026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107"/>
          <p:cNvSpPr txBox="1"/>
          <p:nvPr/>
        </p:nvSpPr>
        <p:spPr>
          <a:xfrm>
            <a:off x="7189315" y="4658611"/>
            <a:ext cx="338105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rgbClr val="FF0000"/>
                </a:solidFill>
                <a:latin typeface="+mn-lt"/>
                <a:ea typeface="+mn-ea"/>
              </a:rPr>
              <a:t>读作</a:t>
            </a:r>
            <a:r>
              <a:rPr lang="en-US" altLang="zh-CN" sz="3000" dirty="0" smtClean="0">
                <a:solidFill>
                  <a:srgbClr val="FF0000"/>
                </a:solidFill>
              </a:rPr>
              <a:t>:</a:t>
            </a:r>
            <a:r>
              <a:rPr lang="zh-CN" altLang="en-US" sz="3000" dirty="0" smtClean="0">
                <a:solidFill>
                  <a:srgbClr val="FF0000"/>
                </a:solidFill>
                <a:latin typeface="+mn-lt"/>
                <a:ea typeface="+mn-ea"/>
              </a:rPr>
              <a:t>六分之二十三</a:t>
            </a:r>
            <a:endParaRPr lang="en-US" altLang="zh-CN" sz="3000" dirty="0" smtClean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4" name="TextBox 107"/>
          <p:cNvSpPr txBox="1"/>
          <p:nvPr/>
        </p:nvSpPr>
        <p:spPr>
          <a:xfrm>
            <a:off x="6796259" y="541982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</a:p>
        </p:txBody>
      </p:sp>
      <p:sp>
        <p:nvSpPr>
          <p:cNvPr id="75" name="TextBox 108"/>
          <p:cNvSpPr txBox="1"/>
          <p:nvPr/>
        </p:nvSpPr>
        <p:spPr>
          <a:xfrm>
            <a:off x="6785705" y="579006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6786967" y="5888648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107"/>
          <p:cNvSpPr txBox="1"/>
          <p:nvPr/>
        </p:nvSpPr>
        <p:spPr>
          <a:xfrm>
            <a:off x="6456392" y="558815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</a:p>
        </p:txBody>
      </p:sp>
      <p:sp>
        <p:nvSpPr>
          <p:cNvPr id="81" name="TextBox 107"/>
          <p:cNvSpPr txBox="1"/>
          <p:nvPr/>
        </p:nvSpPr>
        <p:spPr>
          <a:xfrm>
            <a:off x="7218151" y="5596260"/>
            <a:ext cx="338105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rgbClr val="FF0000"/>
                </a:solidFill>
                <a:latin typeface="+mn-lt"/>
                <a:ea typeface="+mn-ea"/>
              </a:rPr>
              <a:t>读作</a:t>
            </a:r>
            <a:r>
              <a:rPr lang="en-US" altLang="zh-CN" sz="3000" dirty="0" smtClean="0">
                <a:solidFill>
                  <a:srgbClr val="FF0000"/>
                </a:solidFill>
              </a:rPr>
              <a:t>:</a:t>
            </a:r>
            <a:r>
              <a:rPr lang="zh-CN" altLang="en-US" sz="3000" dirty="0" smtClean="0">
                <a:solidFill>
                  <a:srgbClr val="FF0000"/>
                </a:solidFill>
              </a:rPr>
              <a:t>三</a:t>
            </a:r>
            <a:r>
              <a:rPr lang="zh-CN" altLang="en-US" sz="3000" dirty="0" smtClean="0">
                <a:solidFill>
                  <a:srgbClr val="FF0000"/>
                </a:solidFill>
                <a:latin typeface="+mn-lt"/>
                <a:ea typeface="+mn-ea"/>
              </a:rPr>
              <a:t>又六分之五</a:t>
            </a:r>
            <a:endParaRPr lang="en-US" altLang="zh-CN" sz="3000" dirty="0" smtClean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/>
      <p:bldP spid="109" grpId="0"/>
      <p:bldP spid="9" grpId="0"/>
      <p:bldP spid="10" grpId="0"/>
      <p:bldP spid="12" grpId="0"/>
      <p:bldP spid="13" grpId="0"/>
      <p:bldP spid="33" grpId="0"/>
      <p:bldP spid="34" grpId="0"/>
      <p:bldP spid="35" grpId="0"/>
      <p:bldP spid="36" grpId="0"/>
      <p:bldP spid="38" grpId="0"/>
      <p:bldP spid="39" grpId="0"/>
      <p:bldP spid="61" grpId="0"/>
      <p:bldP spid="62" grpId="0"/>
      <p:bldP spid="64" grpId="0"/>
      <p:bldP spid="65" grpId="0"/>
      <p:bldP spid="66" grpId="0"/>
      <p:bldP spid="68" grpId="0"/>
      <p:bldP spid="69" grpId="0"/>
      <p:bldP spid="70" grpId="0"/>
      <p:bldP spid="71" grpId="0"/>
      <p:bldP spid="73" grpId="0"/>
      <p:bldP spid="74" grpId="0"/>
      <p:bldP spid="75" grpId="0"/>
      <p:bldP spid="80" grpId="0"/>
      <p:bldP spid="8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3" name="TextBox 98"/>
          <p:cNvSpPr txBox="1"/>
          <p:nvPr/>
        </p:nvSpPr>
        <p:spPr>
          <a:xfrm>
            <a:off x="1781746" y="1248551"/>
            <a:ext cx="50561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2.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下面的说法对吗？为什么？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0" name="Text Box 5"/>
          <p:cNvSpPr txBox="1">
            <a:spLocks noChangeArrowheads="1"/>
          </p:cNvSpPr>
          <p:nvPr/>
        </p:nvSpPr>
        <p:spPr bwMode="auto">
          <a:xfrm>
            <a:off x="1793875" y="1778635"/>
            <a:ext cx="9636125" cy="584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3200" dirty="0" smtClean="0">
                <a:solidFill>
                  <a:srgbClr val="000000"/>
                </a:solidFill>
                <a:latin typeface="楷体_GB2312" panose="02010609030101010101" pitchFamily="49" charset="-122"/>
              </a:rPr>
              <a:t>（</a:t>
            </a:r>
            <a:r>
              <a:rPr lang="en-US" altLang="zh-CN" sz="3200" dirty="0" smtClean="0">
                <a:solidFill>
                  <a:srgbClr val="000000"/>
                </a:solidFill>
                <a:latin typeface="楷体_GB2312" panose="02010609030101010101" pitchFamily="49" charset="-122"/>
              </a:rPr>
              <a:t>1</a:t>
            </a:r>
            <a:r>
              <a:rPr lang="zh-CN" sz="3200" dirty="0" smtClean="0">
                <a:solidFill>
                  <a:srgbClr val="000000"/>
                </a:solidFill>
                <a:latin typeface="楷体_GB2312" panose="02010609030101010101" pitchFamily="49" charset="-122"/>
              </a:rPr>
              <a:t>）</a:t>
            </a:r>
            <a:r>
              <a:rPr lang="zh-CN" altLang="en-US" sz="3200" dirty="0" smtClean="0">
                <a:solidFill>
                  <a:srgbClr val="000000"/>
                </a:solidFill>
                <a:latin typeface="楷体_GB2312" panose="02010609030101010101" pitchFamily="49" charset="-122"/>
              </a:rPr>
              <a:t>我吃了一个西瓜的   </a:t>
            </a:r>
            <a:r>
              <a:rPr lang="zh-CN" sz="3200" dirty="0" smtClean="0">
                <a:solidFill>
                  <a:srgbClr val="000000"/>
                </a:solidFill>
                <a:latin typeface="楷体_GB2312" panose="02010609030101010101" pitchFamily="49" charset="-122"/>
              </a:rPr>
              <a:t>。 </a:t>
            </a:r>
            <a:r>
              <a:rPr lang="en-US" altLang="zh-CN" sz="3200" dirty="0" smtClean="0">
                <a:solidFill>
                  <a:srgbClr val="000000"/>
                </a:solidFill>
                <a:latin typeface="楷体_GB2312" panose="02010609030101010101" pitchFamily="49" charset="-122"/>
              </a:rPr>
              <a:t>            </a:t>
            </a:r>
            <a:r>
              <a:rPr lang="zh-CN" sz="3200" dirty="0" smtClean="0">
                <a:solidFill>
                  <a:srgbClr val="000000"/>
                </a:solidFill>
                <a:latin typeface="楷体_GB2312" panose="02010609030101010101" pitchFamily="49" charset="-122"/>
              </a:rPr>
              <a:t>（</a:t>
            </a:r>
            <a:r>
              <a:rPr lang="en-US" altLang="zh-CN" sz="3200" dirty="0" smtClean="0">
                <a:solidFill>
                  <a:srgbClr val="000000"/>
                </a:solidFill>
                <a:latin typeface="楷体_GB2312" panose="02010609030101010101" pitchFamily="49" charset="-122"/>
              </a:rPr>
              <a:t> </a:t>
            </a:r>
            <a:r>
              <a:rPr lang="zh-CN" sz="3200" dirty="0">
                <a:solidFill>
                  <a:srgbClr val="000000"/>
                </a:solidFill>
                <a:latin typeface="楷体_GB2312" panose="02010609030101010101" pitchFamily="49" charset="-122"/>
              </a:rPr>
              <a:t>　）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6318251" y="162919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318251" y="203466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8" name="直接连接符 87"/>
          <p:cNvCxnSpPr/>
          <p:nvPr/>
        </p:nvCxnSpPr>
        <p:spPr>
          <a:xfrm>
            <a:off x="6318250" y="2112647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 Box 13"/>
          <p:cNvSpPr txBox="1">
            <a:spLocks noChangeArrowheads="1"/>
          </p:cNvSpPr>
          <p:nvPr/>
        </p:nvSpPr>
        <p:spPr bwMode="auto">
          <a:xfrm>
            <a:off x="10183966" y="1762908"/>
            <a:ext cx="812800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dirty="0">
                <a:solidFill>
                  <a:srgbClr val="FF3300"/>
                </a:solidFill>
                <a:latin typeface="+mn-lt"/>
              </a:rPr>
              <a:t>×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矩形 2"/>
              <p:cNvSpPr/>
              <p:nvPr/>
            </p:nvSpPr>
            <p:spPr>
              <a:xfrm>
                <a:off x="453632" y="2229664"/>
                <a:ext cx="7285969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3200" dirty="0" smtClean="0">
                    <a:solidFill>
                      <a:srgbClr val="FF0000"/>
                    </a:solidFill>
                    <a:latin typeface="+mn-ea"/>
                    <a:ea typeface="+mn-ea"/>
                  </a:rPr>
                  <a:t>只有</a:t>
                </a:r>
                <a:r>
                  <a:rPr lang="en-US" altLang="zh-CN" sz="3200" dirty="0">
                    <a:solidFill>
                      <a:srgbClr val="FF0000"/>
                    </a:solidFill>
                    <a:latin typeface="+mn-ea"/>
                    <a:ea typeface="+mn-ea"/>
                  </a:rPr>
                  <a:t>1</a:t>
                </a:r>
                <a:r>
                  <a:rPr lang="zh-CN" altLang="zh-CN" sz="3200" dirty="0">
                    <a:solidFill>
                      <a:srgbClr val="FF0000"/>
                    </a:solidFill>
                    <a:latin typeface="+mn-ea"/>
                    <a:ea typeface="+mn-ea"/>
                  </a:rPr>
                  <a:t>个西瓜</a:t>
                </a:r>
                <a:r>
                  <a:rPr lang="en-US" altLang="zh-CN" sz="3200" dirty="0">
                    <a:solidFill>
                      <a:srgbClr val="FF0000"/>
                    </a:solidFill>
                    <a:latin typeface="+mn-ea"/>
                    <a:ea typeface="+mn-ea"/>
                  </a:rPr>
                  <a:t>,</a:t>
                </a:r>
                <a:r>
                  <a:rPr lang="zh-CN" altLang="zh-CN" sz="3200" dirty="0">
                    <a:solidFill>
                      <a:srgbClr val="FF0000"/>
                    </a:solidFill>
                    <a:latin typeface="+mn-ea"/>
                    <a:ea typeface="+mn-ea"/>
                  </a:rPr>
                  <a:t>不能</a:t>
                </a:r>
                <a:r>
                  <a:rPr lang="zh-CN" altLang="zh-CN" sz="3200" dirty="0" smtClean="0">
                    <a:solidFill>
                      <a:srgbClr val="FF0000"/>
                    </a:solidFill>
                    <a:latin typeface="+mn-ea"/>
                    <a:ea typeface="+mn-ea"/>
                  </a:rPr>
                  <a:t>吃</a:t>
                </a:r>
                <a:r>
                  <a:rPr lang="en-US" altLang="zh-CN" sz="3200" dirty="0" smtClean="0">
                    <a:solidFill>
                      <a:srgbClr val="FF0000"/>
                    </a:solidFill>
                    <a:latin typeface="+mn-ea"/>
                    <a:ea typeface="+mn-ea"/>
                  </a:rPr>
                  <a:t/>
                </a:r>
                <a:r>
                  <a:rPr lang="zh-CN" altLang="zh-CN" sz="3200" dirty="0" smtClean="0">
                    <a:solidFill>
                      <a:srgbClr val="FF0000"/>
                    </a:solidFill>
                    <a:latin typeface="+mn-ea"/>
                    <a:ea typeface="+mn-ea"/>
                  </a:rPr>
                  <a:t>个</a:t>
                </a:r>
                <a:r>
                  <a:rPr lang="en-US" altLang="zh-CN" sz="3200" dirty="0">
                    <a:solidFill>
                      <a:srgbClr val="FF0000"/>
                    </a:solidFill>
                    <a:latin typeface="+mn-ea"/>
                    <a:ea typeface="+mn-ea"/>
                  </a:rPr>
                  <a:t>,</a:t>
                </a:r>
                <a:r>
                  <a:rPr lang="en-US" altLang="zh-CN" sz="3200" dirty="0" smtClean="0">
                    <a:solidFill>
                      <a:srgbClr val="FF0000"/>
                    </a:solidFill>
                    <a:latin typeface="+mn-ea"/>
                    <a:ea typeface="+mn-ea"/>
                  </a:rPr>
                  <a:t/>
                </a:r>
                <a14:m>
                  <m:oMath xmlns:m="http://schemas.openxmlformats.org/officeDocument/2006/math">
                    <m:r>
                      <a:rPr lang="zh-CN" altLang="zh-CN" sz="3200" i="1" smtClean="0">
                        <a:solidFill>
                          <a:srgbClr val="FF0000"/>
                        </a:solidFill>
                        <a:latin typeface="Cambria Math"/>
                        <a:ea typeface="+mn-ea"/>
                      </a:rPr>
                      <m:t> </m:t>
                    </m:r>
                  </m:oMath>
                </a14:m>
                <a:r>
                  <a:rPr lang="zh-CN" altLang="zh-CN" sz="3200" dirty="0">
                    <a:solidFill>
                      <a:srgbClr val="FF0000"/>
                    </a:solidFill>
                    <a:latin typeface="+mn-ea"/>
                    <a:ea typeface="+mn-ea"/>
                  </a:rPr>
                  <a:t>大于</a:t>
                </a:r>
                <a:r>
                  <a:rPr lang="en-US" altLang="zh-CN" sz="3200" dirty="0">
                    <a:solidFill>
                      <a:srgbClr val="FF0000"/>
                    </a:solidFill>
                    <a:latin typeface="+mn-ea"/>
                    <a:ea typeface="+mn-ea"/>
                  </a:rPr>
                  <a:t>1</a:t>
                </a:r>
                <a:r>
                  <a:rPr lang="zh-CN" altLang="zh-CN" sz="3200" dirty="0">
                    <a:solidFill>
                      <a:srgbClr val="FF0000"/>
                    </a:solidFill>
                    <a:latin typeface="+mn-ea"/>
                    <a:ea typeface="+mn-ea"/>
                  </a:rPr>
                  <a:t>。</a:t>
                </a:r>
                <a:endParaRPr lang="zh-CN" altLang="en-US" sz="3200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9640" y="2364740"/>
                <a:ext cx="7285990" cy="707390"/>
              </a:xfrm>
              <a:prstGeom prst="rect">
                <a:avLst/>
              </a:prstGeom>
              <a:blipFill rotWithShape="1">
                <a:blip r:embed="rId7" cstate="print"/>
                <a:stretch>
                  <a:fillRect l="-2090" t="-16667" r="-1421" b="-30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1" name="TextBox 90"/>
          <p:cNvSpPr txBox="1"/>
          <p:nvPr/>
        </p:nvSpPr>
        <p:spPr>
          <a:xfrm>
            <a:off x="6098909" y="218914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6106382" y="266662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6098908" y="2765211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/>
          <p:cNvSpPr txBox="1"/>
          <p:nvPr/>
        </p:nvSpPr>
        <p:spPr>
          <a:xfrm>
            <a:off x="7395053" y="217128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7402526" y="264876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7395052" y="2747347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 Box 5"/>
          <p:cNvSpPr txBox="1">
            <a:spLocks noChangeArrowheads="1"/>
          </p:cNvSpPr>
          <p:nvPr/>
        </p:nvSpPr>
        <p:spPr bwMode="auto">
          <a:xfrm>
            <a:off x="1781810" y="3162300"/>
            <a:ext cx="10025380" cy="1325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3200" dirty="0" smtClean="0">
                <a:solidFill>
                  <a:srgbClr val="000000"/>
                </a:solidFill>
                <a:latin typeface="楷体_GB2312" panose="02010609030101010101" pitchFamily="49" charset="-122"/>
              </a:rPr>
              <a:t>（</a:t>
            </a:r>
            <a:r>
              <a:rPr lang="en-US" altLang="zh-CN" sz="3200" dirty="0" smtClean="0">
                <a:solidFill>
                  <a:srgbClr val="000000"/>
                </a:solidFill>
                <a:latin typeface="楷体_GB2312" panose="02010609030101010101" pitchFamily="49" charset="-122"/>
              </a:rPr>
              <a:t>2</a:t>
            </a:r>
            <a:r>
              <a:rPr lang="zh-CN" sz="3200" dirty="0" smtClean="0">
                <a:solidFill>
                  <a:srgbClr val="000000"/>
                </a:solidFill>
                <a:latin typeface="楷体_GB2312" panose="02010609030101010101" pitchFamily="49" charset="-122"/>
              </a:rPr>
              <a:t>）</a:t>
            </a:r>
            <a:r>
              <a:rPr lang="zh-CN" altLang="en-US" sz="3200" dirty="0" smtClean="0">
                <a:solidFill>
                  <a:srgbClr val="000000"/>
                </a:solidFill>
                <a:latin typeface="楷体_GB2312" panose="02010609030101010101" pitchFamily="49" charset="-122"/>
              </a:rPr>
              <a:t>爷爷把一块菜地的   种了西红柿，  种了茄子</a:t>
            </a:r>
            <a:r>
              <a:rPr lang="zh-CN" altLang="en-US" sz="3200" dirty="0" smtClean="0">
                <a:solidFill>
                  <a:srgbClr val="000000"/>
                </a:solidFill>
                <a:latin typeface="楷体_GB2312" panose="02010609030101010101" pitchFamily="49" charset="-122"/>
              </a:rPr>
              <a:t>，</a:t>
            </a:r>
            <a:endParaRPr lang="en-US" altLang="zh-CN" sz="3200" dirty="0" smtClean="0">
              <a:solidFill>
                <a:srgbClr val="000000"/>
              </a:solidFill>
              <a:latin typeface="楷体_GB2312" panose="02010609030101010101" pitchFamily="49" charset="-122"/>
            </a:endParaRPr>
          </a:p>
          <a:p>
            <a:pPr algn="l"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000000"/>
                </a:solidFill>
                <a:latin typeface="楷体_GB2312" panose="02010609030101010101" pitchFamily="49" charset="-122"/>
              </a:rPr>
              <a:t>      种</a:t>
            </a:r>
            <a:r>
              <a:rPr lang="zh-CN" altLang="en-US" sz="3200" dirty="0" smtClean="0">
                <a:solidFill>
                  <a:srgbClr val="000000"/>
                </a:solidFill>
                <a:latin typeface="楷体_GB2312" panose="02010609030101010101" pitchFamily="49" charset="-122"/>
              </a:rPr>
              <a:t>了辣椒</a:t>
            </a:r>
            <a:r>
              <a:rPr lang="zh-CN" sz="3200" dirty="0" smtClean="0">
                <a:solidFill>
                  <a:srgbClr val="000000"/>
                </a:solidFill>
                <a:latin typeface="楷体_GB2312" panose="02010609030101010101" pitchFamily="49" charset="-122"/>
              </a:rPr>
              <a:t>。 </a:t>
            </a:r>
            <a:r>
              <a:rPr lang="en-US" altLang="zh-CN" sz="3200" dirty="0" smtClean="0">
                <a:solidFill>
                  <a:srgbClr val="000000"/>
                </a:solidFill>
                <a:latin typeface="楷体_GB2312" panose="02010609030101010101" pitchFamily="49" charset="-122"/>
              </a:rPr>
              <a:t>             </a:t>
            </a:r>
            <a:r>
              <a:rPr lang="en-US" altLang="zh-CN" sz="3200" dirty="0" smtClean="0">
                <a:solidFill>
                  <a:srgbClr val="000000"/>
                </a:solidFill>
                <a:latin typeface="楷体_GB2312" panose="02010609030101010101" pitchFamily="49" charset="-122"/>
              </a:rPr>
              <a:t>          </a:t>
            </a:r>
            <a:r>
              <a:rPr lang="zh-CN" sz="3200" dirty="0" smtClean="0">
                <a:solidFill>
                  <a:srgbClr val="000000"/>
                </a:solidFill>
                <a:latin typeface="楷体_GB2312" panose="02010609030101010101" pitchFamily="49" charset="-122"/>
              </a:rPr>
              <a:t>（</a:t>
            </a:r>
            <a:r>
              <a:rPr lang="en-US" altLang="zh-CN" sz="3200" dirty="0" smtClean="0">
                <a:solidFill>
                  <a:srgbClr val="000000"/>
                </a:solidFill>
                <a:latin typeface="楷体_GB2312" panose="02010609030101010101" pitchFamily="49" charset="-122"/>
              </a:rPr>
              <a:t> </a:t>
            </a:r>
            <a:r>
              <a:rPr lang="zh-CN" sz="3200" dirty="0">
                <a:solidFill>
                  <a:srgbClr val="000000"/>
                </a:solidFill>
                <a:latin typeface="楷体_GB2312" panose="02010609030101010101" pitchFamily="49" charset="-122"/>
              </a:rPr>
              <a:t>　）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6390260" y="301331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6390260" y="341878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05" name="直接连接符 104"/>
          <p:cNvCxnSpPr/>
          <p:nvPr/>
        </p:nvCxnSpPr>
        <p:spPr>
          <a:xfrm>
            <a:off x="6390258" y="3507066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Text Box 13"/>
          <p:cNvSpPr txBox="1">
            <a:spLocks noChangeArrowheads="1"/>
          </p:cNvSpPr>
          <p:nvPr/>
        </p:nvSpPr>
        <p:spPr bwMode="auto">
          <a:xfrm>
            <a:off x="10380740" y="3815095"/>
            <a:ext cx="812800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dirty="0">
                <a:solidFill>
                  <a:srgbClr val="FF3300"/>
                </a:solidFill>
                <a:latin typeface="+mn-lt"/>
              </a:rPr>
              <a:t>×</a:t>
            </a:r>
          </a:p>
        </p:txBody>
      </p:sp>
      <p:sp>
        <p:nvSpPr>
          <p:cNvPr id="107" name="矩形 106"/>
          <p:cNvSpPr/>
          <p:nvPr/>
        </p:nvSpPr>
        <p:spPr>
          <a:xfrm>
            <a:off x="2022475" y="4302125"/>
            <a:ext cx="918972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</a:rPr>
              <a:t>把菜地平均分成</a:t>
            </a:r>
            <a:r>
              <a:rPr lang="en-US" altLang="zh-CN" sz="3200" dirty="0">
                <a:solidFill>
                  <a:srgbClr val="FF0000"/>
                </a:solidFill>
              </a:rPr>
              <a:t>5</a:t>
            </a:r>
            <a:r>
              <a:rPr lang="zh-CN" altLang="zh-CN" sz="3200" dirty="0">
                <a:solidFill>
                  <a:srgbClr val="FF0000"/>
                </a:solidFill>
              </a:rPr>
              <a:t>份</a:t>
            </a:r>
            <a:r>
              <a:rPr lang="en-US" altLang="zh-CN" sz="3200" dirty="0">
                <a:solidFill>
                  <a:srgbClr val="FF0000"/>
                </a:solidFill>
              </a:rPr>
              <a:t>,</a:t>
            </a:r>
            <a:r>
              <a:rPr lang="zh-CN" altLang="zh-CN" sz="3200" dirty="0">
                <a:solidFill>
                  <a:srgbClr val="FF0000"/>
                </a:solidFill>
              </a:rPr>
              <a:t>可爷爷种的菜地份数是</a:t>
            </a:r>
            <a:r>
              <a:rPr lang="en-US" altLang="zh-CN" sz="3200" dirty="0">
                <a:solidFill>
                  <a:srgbClr val="FF0000"/>
                </a:solidFill>
              </a:rPr>
              <a:t>6</a:t>
            </a:r>
            <a:r>
              <a:rPr lang="zh-CN" altLang="zh-CN" sz="3200" dirty="0">
                <a:solidFill>
                  <a:srgbClr val="FF0000"/>
                </a:solidFill>
              </a:rPr>
              <a:t>份</a:t>
            </a:r>
            <a:r>
              <a:rPr lang="en-US" altLang="zh-CN" sz="3200" dirty="0">
                <a:solidFill>
                  <a:srgbClr val="FF0000"/>
                </a:solidFill>
              </a:rPr>
              <a:t>,</a:t>
            </a:r>
            <a:r>
              <a:rPr lang="zh-CN" altLang="zh-CN" sz="3200" dirty="0">
                <a:solidFill>
                  <a:srgbClr val="FF0000"/>
                </a:solidFill>
              </a:rPr>
              <a:t>所以不对。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9198572" y="296673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9198572" y="337220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6" name="直接连接符 115"/>
          <p:cNvCxnSpPr/>
          <p:nvPr/>
        </p:nvCxnSpPr>
        <p:spPr>
          <a:xfrm>
            <a:off x="9198570" y="3460485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Box 116"/>
          <p:cNvSpPr txBox="1"/>
          <p:nvPr/>
        </p:nvSpPr>
        <p:spPr>
          <a:xfrm>
            <a:off x="2557422" y="350706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2557422" y="391253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9" name="直接连接符 118"/>
          <p:cNvCxnSpPr/>
          <p:nvPr/>
        </p:nvCxnSpPr>
        <p:spPr>
          <a:xfrm>
            <a:off x="2557420" y="4000821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Text Box 5"/>
          <p:cNvSpPr txBox="1">
            <a:spLocks noChangeArrowheads="1"/>
          </p:cNvSpPr>
          <p:nvPr/>
        </p:nvSpPr>
        <p:spPr bwMode="auto">
          <a:xfrm>
            <a:off x="1781810" y="5253355"/>
            <a:ext cx="10025380" cy="584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3200" dirty="0" smtClean="0">
                <a:solidFill>
                  <a:srgbClr val="000000"/>
                </a:solidFill>
                <a:latin typeface="楷体_GB2312" panose="02010609030101010101" pitchFamily="49" charset="-122"/>
              </a:rPr>
              <a:t>（</a:t>
            </a:r>
            <a:r>
              <a:rPr lang="en-US" altLang="zh-CN" sz="3200" dirty="0" smtClean="0">
                <a:solidFill>
                  <a:srgbClr val="000000"/>
                </a:solidFill>
                <a:latin typeface="楷体_GB2312" panose="02010609030101010101" pitchFamily="49" charset="-122"/>
              </a:rPr>
              <a:t>3</a:t>
            </a:r>
            <a:r>
              <a:rPr lang="zh-CN" sz="3200" dirty="0" smtClean="0">
                <a:solidFill>
                  <a:srgbClr val="000000"/>
                </a:solidFill>
                <a:latin typeface="楷体_GB2312" panose="02010609030101010101" pitchFamily="49" charset="-122"/>
              </a:rPr>
              <a:t>）</a:t>
            </a:r>
            <a:r>
              <a:rPr lang="zh-CN" altLang="en-US" sz="3200" dirty="0" smtClean="0">
                <a:solidFill>
                  <a:srgbClr val="000000"/>
                </a:solidFill>
                <a:latin typeface="楷体_GB2312" panose="02010609030101010101" pitchFamily="49" charset="-122"/>
              </a:rPr>
              <a:t>一块巧克力，我吃了  ，表哥吃了   。</a:t>
            </a:r>
            <a:r>
              <a:rPr lang="zh-CN" sz="3200" dirty="0" smtClean="0">
                <a:solidFill>
                  <a:srgbClr val="000000"/>
                </a:solidFill>
                <a:latin typeface="楷体_GB2312" panose="02010609030101010101" pitchFamily="49" charset="-122"/>
                <a:sym typeface="+mn-ea"/>
              </a:rPr>
              <a:t>（</a:t>
            </a:r>
            <a:r>
              <a:rPr lang="en-US" altLang="zh-CN" sz="3200" dirty="0" smtClean="0">
                <a:solidFill>
                  <a:srgbClr val="000000"/>
                </a:solidFill>
                <a:latin typeface="楷体_GB2312" panose="02010609030101010101" pitchFamily="49" charset="-122"/>
                <a:sym typeface="+mn-ea"/>
              </a:rPr>
              <a:t> </a:t>
            </a:r>
            <a:r>
              <a:rPr lang="zh-CN" sz="3200" dirty="0">
                <a:solidFill>
                  <a:srgbClr val="000000"/>
                </a:solidFill>
                <a:latin typeface="楷体_GB2312" panose="02010609030101010101" pitchFamily="49" charset="-122"/>
                <a:sym typeface="+mn-ea"/>
              </a:rPr>
              <a:t>　）</a:t>
            </a:r>
            <a:r>
              <a:rPr lang="en-US" altLang="zh-CN" sz="3200" dirty="0" smtClean="0">
                <a:solidFill>
                  <a:srgbClr val="000000"/>
                </a:solidFill>
                <a:latin typeface="楷体_GB2312" panose="02010609030101010101" pitchFamily="49" charset="-122"/>
              </a:rPr>
              <a:t>        </a:t>
            </a:r>
            <a:r>
              <a:rPr lang="zh-CN" sz="3200" dirty="0" smtClean="0">
                <a:solidFill>
                  <a:srgbClr val="000000"/>
                </a:solidFill>
                <a:latin typeface="楷体_GB2312" panose="02010609030101010101" pitchFamily="49" charset="-122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楷体_GB2312" panose="02010609030101010101" pitchFamily="49" charset="-122"/>
              </a:rPr>
              <a:t>                                                        </a:t>
            </a:r>
            <a:endParaRPr lang="zh-CN" sz="3200" dirty="0">
              <a:solidFill>
                <a:srgbClr val="000000"/>
              </a:solidFill>
              <a:latin typeface="楷体_GB2312" panose="02010609030101010101" pitchFamily="49" charset="-122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6534275" y="510910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6534275" y="551457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23" name="直接连接符 122"/>
          <p:cNvCxnSpPr/>
          <p:nvPr/>
        </p:nvCxnSpPr>
        <p:spPr>
          <a:xfrm>
            <a:off x="6534274" y="5592560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TextBox 123"/>
          <p:cNvSpPr txBox="1"/>
          <p:nvPr/>
        </p:nvSpPr>
        <p:spPr>
          <a:xfrm>
            <a:off x="8982547" y="510910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8982547" y="551457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26" name="直接连接符 125"/>
          <p:cNvCxnSpPr/>
          <p:nvPr/>
        </p:nvCxnSpPr>
        <p:spPr>
          <a:xfrm>
            <a:off x="8982546" y="5592560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Text Box 12"/>
          <p:cNvSpPr txBox="1">
            <a:spLocks noChangeArrowheads="1"/>
          </p:cNvSpPr>
          <p:nvPr/>
        </p:nvSpPr>
        <p:spPr bwMode="auto">
          <a:xfrm>
            <a:off x="10552504" y="5148719"/>
            <a:ext cx="812800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>
                <a:solidFill>
                  <a:srgbClr val="FF3300"/>
                </a:solidFill>
                <a:latin typeface="+mn-lt"/>
              </a:rPr>
              <a:t>√</a:t>
            </a:r>
          </a:p>
        </p:txBody>
      </p:sp>
      <p:pic>
        <p:nvPicPr>
          <p:cNvPr id="8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098928" y="589751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4885755" y="670139"/>
            <a:ext cx="47193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sz="28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教材第55页练习十三第2题。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bldLvl="0" animBg="1" autoUpdateAnimBg="0"/>
      <p:bldP spid="7" grpId="0" bldLvl="0" animBg="1"/>
      <p:bldP spid="91" grpId="0"/>
      <p:bldP spid="92" grpId="0"/>
      <p:bldP spid="94" grpId="0"/>
      <p:bldP spid="100" grpId="0"/>
      <p:bldP spid="106" grpId="0" bldLvl="0" animBg="1" autoUpdateAnimBg="0"/>
      <p:bldP spid="107" grpId="0"/>
      <p:bldP spid="127" grpId="0" bldLvl="0" animBg="1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8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098928" y="589751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4885755" y="670139"/>
            <a:ext cx="47193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sz="28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教材第56页练习十三第9题。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1730980" y="1430322"/>
            <a:ext cx="70326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9.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在      里填上“＞”“＜”或“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=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”。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2704892" y="192586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2710867" y="233133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2" name="直接连接符 111"/>
          <p:cNvCxnSpPr/>
          <p:nvPr/>
        </p:nvCxnSpPr>
        <p:spPr>
          <a:xfrm>
            <a:off x="2710866" y="2432988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矩形 112"/>
          <p:cNvSpPr/>
          <p:nvPr/>
        </p:nvSpPr>
        <p:spPr>
          <a:xfrm>
            <a:off x="7449924" y="3356868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9" name="TextBox 113"/>
          <p:cNvSpPr txBox="1"/>
          <p:nvPr/>
        </p:nvSpPr>
        <p:spPr>
          <a:xfrm>
            <a:off x="4213743" y="192586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" name="TextBox 114"/>
          <p:cNvSpPr txBox="1"/>
          <p:nvPr/>
        </p:nvSpPr>
        <p:spPr>
          <a:xfrm>
            <a:off x="4221216" y="234004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213742" y="2438628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6"/>
          <p:cNvSpPr txBox="1"/>
          <p:nvPr/>
        </p:nvSpPr>
        <p:spPr>
          <a:xfrm>
            <a:off x="3929028" y="211337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325817" y="2141885"/>
            <a:ext cx="500627" cy="500627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17"/>
          <p:cNvSpPr txBox="1"/>
          <p:nvPr/>
        </p:nvSpPr>
        <p:spPr>
          <a:xfrm>
            <a:off x="6809348" y="192586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6" name="TextBox 118"/>
          <p:cNvSpPr txBox="1"/>
          <p:nvPr/>
        </p:nvSpPr>
        <p:spPr>
          <a:xfrm>
            <a:off x="6711957" y="233133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815322" y="2432988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20"/>
          <p:cNvSpPr txBox="1"/>
          <p:nvPr/>
        </p:nvSpPr>
        <p:spPr>
          <a:xfrm>
            <a:off x="8080109" y="192586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9" name="TextBox 121"/>
          <p:cNvSpPr txBox="1"/>
          <p:nvPr/>
        </p:nvSpPr>
        <p:spPr>
          <a:xfrm>
            <a:off x="8080109" y="234004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8152117" y="2438628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7404890" y="2141885"/>
            <a:ext cx="500627" cy="500627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125"/>
          <p:cNvSpPr txBox="1"/>
          <p:nvPr/>
        </p:nvSpPr>
        <p:spPr>
          <a:xfrm>
            <a:off x="6489902" y="213317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3" name="TextBox 126"/>
          <p:cNvSpPr txBox="1"/>
          <p:nvPr/>
        </p:nvSpPr>
        <p:spPr>
          <a:xfrm>
            <a:off x="2750679" y="329401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2750679" y="369948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29" name="直接连接符 128"/>
          <p:cNvCxnSpPr/>
          <p:nvPr/>
        </p:nvCxnSpPr>
        <p:spPr>
          <a:xfrm>
            <a:off x="2854044" y="3801140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TextBox 132"/>
          <p:cNvSpPr txBox="1"/>
          <p:nvPr/>
        </p:nvSpPr>
        <p:spPr>
          <a:xfrm>
            <a:off x="4113638" y="348152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4" name="椭圆 133"/>
          <p:cNvSpPr/>
          <p:nvPr/>
        </p:nvSpPr>
        <p:spPr>
          <a:xfrm>
            <a:off x="3468995" y="3510037"/>
            <a:ext cx="500627" cy="500627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TextBox 134"/>
          <p:cNvSpPr txBox="1"/>
          <p:nvPr/>
        </p:nvSpPr>
        <p:spPr>
          <a:xfrm>
            <a:off x="6809348" y="329401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6809348" y="369948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37" name="直接连接符 136"/>
          <p:cNvCxnSpPr/>
          <p:nvPr/>
        </p:nvCxnSpPr>
        <p:spPr>
          <a:xfrm>
            <a:off x="6815322" y="3801140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137"/>
          <p:cNvSpPr txBox="1"/>
          <p:nvPr/>
        </p:nvSpPr>
        <p:spPr>
          <a:xfrm>
            <a:off x="8080109" y="329401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8216492" y="370819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40" name="直接连接符 139"/>
          <p:cNvCxnSpPr/>
          <p:nvPr/>
        </p:nvCxnSpPr>
        <p:spPr>
          <a:xfrm>
            <a:off x="8177500" y="3806780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椭圆 140"/>
          <p:cNvSpPr/>
          <p:nvPr/>
        </p:nvSpPr>
        <p:spPr>
          <a:xfrm>
            <a:off x="7430273" y="3510037"/>
            <a:ext cx="500627" cy="500627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TextBox 141"/>
          <p:cNvSpPr txBox="1"/>
          <p:nvPr/>
        </p:nvSpPr>
        <p:spPr>
          <a:xfrm>
            <a:off x="6489902" y="350132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43" name="矩形 142"/>
          <p:cNvSpPr/>
          <p:nvPr/>
        </p:nvSpPr>
        <p:spPr>
          <a:xfrm>
            <a:off x="3374054" y="2001826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&lt;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7449924" y="1997869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&gt;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3489484" y="3356868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&lt;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23110" y="4368165"/>
            <a:ext cx="988885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你认为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带分数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和假分数哪个更容易看出数的大小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?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602917" y="5113630"/>
            <a:ext cx="5540299" cy="584775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tx1"/>
                </a:solidFill>
              </a:rPr>
              <a:t>带分数更容易看出数的大小。</a:t>
            </a:r>
          </a:p>
        </p:txBody>
      </p:sp>
      <p:sp>
        <p:nvSpPr>
          <p:cNvPr id="41" name="椭圆 40"/>
          <p:cNvSpPr/>
          <p:nvPr/>
        </p:nvSpPr>
        <p:spPr>
          <a:xfrm>
            <a:off x="2588236" y="1430322"/>
            <a:ext cx="500627" cy="500627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/>
      <p:bldP spid="143" grpId="0"/>
      <p:bldP spid="144" grpId="0"/>
      <p:bldP spid="145" grpId="0"/>
      <p:bldP spid="24" grpId="0"/>
      <p:bldP spid="2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3" name="文本框 22"/>
          <p:cNvSpPr txBox="1"/>
          <p:nvPr/>
        </p:nvSpPr>
        <p:spPr>
          <a:xfrm flipH="1">
            <a:off x="3488418" y="1816398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4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3232150" y="743818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4" name="图片 3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5" name="图片 4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394073" y="1204659"/>
            <a:ext cx="16979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填空。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2515910" y="4668822"/>
            <a:ext cx="55795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rgbClr val="FF0000"/>
                </a:solidFill>
              </a:rPr>
              <a:t>5</a:t>
            </a:r>
            <a:endParaRPr lang="en-US" altLang="zh-CN" sz="4000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080588" y="2102763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083374" y="2674665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659926" y="2123554"/>
            <a:ext cx="13468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 )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659926" y="2611254"/>
            <a:ext cx="13468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 )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2731934" y="2693858"/>
            <a:ext cx="109036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1546790" y="4411568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546790" y="4906913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1546789" y="5008567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1363782" y="2326198"/>
            <a:ext cx="14734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5÷7=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162945" y="2030755"/>
            <a:ext cx="13468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 )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181995" y="2660993"/>
            <a:ext cx="13468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 )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7258194" y="2686447"/>
            <a:ext cx="109036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5890042" y="2318787"/>
            <a:ext cx="14734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3÷4=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155870" y="4699600"/>
            <a:ext cx="34131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 )</a:t>
            </a:r>
            <a:r>
              <a:rPr lang="en-US" altLang="zh-CN" sz="3600" dirty="0"/>
              <a:t> 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÷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 (   )</a:t>
            </a:r>
            <a:r>
              <a:rPr lang="en-US" altLang="zh-CN" sz="3600" dirty="0"/>
              <a:t> 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939846" y="4699600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4000" dirty="0"/>
          </a:p>
        </p:txBody>
      </p:sp>
      <p:sp>
        <p:nvSpPr>
          <p:cNvPr id="54" name="TextBox 53"/>
          <p:cNvSpPr txBox="1"/>
          <p:nvPr/>
        </p:nvSpPr>
        <p:spPr>
          <a:xfrm>
            <a:off x="7604109" y="1966620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604987" y="2592219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6" name="Text Box 5"/>
          <p:cNvSpPr txBox="1">
            <a:spLocks noChangeArrowheads="1"/>
          </p:cNvSpPr>
          <p:nvPr/>
        </p:nvSpPr>
        <p:spPr bwMode="auto">
          <a:xfrm>
            <a:off x="4549596" y="4686340"/>
            <a:ext cx="41458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rgbClr val="FF0000"/>
                </a:solidFill>
              </a:rPr>
              <a:t>8</a:t>
            </a:r>
            <a:endParaRPr lang="en-US" altLang="zh-CN" sz="4000" dirty="0">
              <a:solidFill>
                <a:srgbClr val="FF0000"/>
              </a:solidFill>
            </a:endParaRPr>
          </a:p>
        </p:txBody>
      </p:sp>
      <p:sp>
        <p:nvSpPr>
          <p:cNvPr id="61" name="Text Box 5"/>
          <p:cNvSpPr txBox="1">
            <a:spLocks noChangeArrowheads="1"/>
          </p:cNvSpPr>
          <p:nvPr/>
        </p:nvSpPr>
        <p:spPr bwMode="auto">
          <a:xfrm>
            <a:off x="6799305" y="4664273"/>
            <a:ext cx="55795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rgbClr val="FF0000"/>
                </a:solidFill>
              </a:rPr>
              <a:t>7</a:t>
            </a:r>
            <a:endParaRPr lang="en-US" altLang="zh-CN" sz="4000" dirty="0">
              <a:solidFill>
                <a:srgbClr val="FF0000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830185" y="4407019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730887" y="4902364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15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5795222" y="5004018"/>
            <a:ext cx="46510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6439265" y="4695051"/>
            <a:ext cx="34131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 )</a:t>
            </a:r>
            <a:r>
              <a:rPr lang="en-US" altLang="zh-CN" sz="3600" dirty="0"/>
              <a:t> 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÷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 (   )</a:t>
            </a:r>
            <a:r>
              <a:rPr lang="en-US" altLang="zh-CN" sz="3600" dirty="0"/>
              <a:t> 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223241" y="4695051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4000" dirty="0"/>
          </a:p>
        </p:txBody>
      </p:sp>
      <p:sp>
        <p:nvSpPr>
          <p:cNvPr id="67" name="Text Box 5"/>
          <p:cNvSpPr txBox="1">
            <a:spLocks noChangeArrowheads="1"/>
          </p:cNvSpPr>
          <p:nvPr/>
        </p:nvSpPr>
        <p:spPr bwMode="auto">
          <a:xfrm>
            <a:off x="8627420" y="4623043"/>
            <a:ext cx="87326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rgbClr val="FF0000"/>
                </a:solidFill>
              </a:rPr>
              <a:t>15</a:t>
            </a:r>
            <a:endParaRPr lang="en-US" altLang="zh-CN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35" grpId="0"/>
      <p:bldP spid="36" grpId="0"/>
      <p:bldP spid="54" grpId="0"/>
      <p:bldP spid="55" grpId="0"/>
      <p:bldP spid="56" grpId="0" bldLvl="0" animBg="1"/>
      <p:bldP spid="61" grpId="0" bldLvl="0" animBg="1"/>
      <p:bldP spid="6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圆角矩形 2"/>
          <p:cNvSpPr/>
          <p:nvPr/>
        </p:nvSpPr>
        <p:spPr>
          <a:xfrm rot="10800000" flipH="1">
            <a:off x="1356360" y="2497455"/>
            <a:ext cx="7053580" cy="249110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 rot="10800000" flipH="1">
            <a:off x="1341755" y="2463800"/>
            <a:ext cx="7104380" cy="2525395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5" name="文本框 22"/>
          <p:cNvSpPr txBox="1"/>
          <p:nvPr/>
        </p:nvSpPr>
        <p:spPr>
          <a:xfrm flipH="1">
            <a:off x="1464310" y="2717165"/>
            <a:ext cx="6797040" cy="1978660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 latinLnBrk="0">
              <a:lnSpc>
                <a:spcPts val="368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我认识了真分数</a:t>
            </a:r>
            <a:r>
              <a:rPr 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知道真分数小于1</a:t>
            </a:r>
            <a:r>
              <a:rPr 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认识了假分数</a:t>
            </a:r>
            <a:r>
              <a:rPr 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知道假分数大于1或等于1</a:t>
            </a:r>
            <a:r>
              <a:rPr 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认识了带分数</a:t>
            </a:r>
            <a:r>
              <a:rPr 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知道带分数是由整数和真分数合成的数。还学会了把假分数化成整数或带分数。</a:t>
            </a:r>
          </a:p>
        </p:txBody>
      </p: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8785225" y="810578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8229600" y="1480503"/>
            <a:ext cx="2589213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你知道了哪些新知识?</a:t>
            </a: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9431338" y="470853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0" name="图片 9" descr="图片5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1" name="图片 10" descr="ktx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pic>
        <p:nvPicPr>
          <p:cNvPr id="12" name="Picture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35322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22"/>
          <p:cNvSpPr txBox="1"/>
          <p:nvPr/>
        </p:nvSpPr>
        <p:spPr>
          <a:xfrm flipH="1">
            <a:off x="3829050" y="1725295"/>
            <a:ext cx="659384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1.教材第55页练习十三第3,4题。</a:t>
            </a:r>
          </a:p>
        </p:txBody>
      </p:sp>
      <p:sp>
        <p:nvSpPr>
          <p:cNvPr id="5" name="文本框 22"/>
          <p:cNvSpPr txBox="1"/>
          <p:nvPr/>
        </p:nvSpPr>
        <p:spPr>
          <a:xfrm flipH="1">
            <a:off x="3829447" y="33267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76200" y="-45085"/>
            <a:ext cx="3195320" cy="1609090"/>
            <a:chOff x="120" y="-71"/>
            <a:chExt cx="5032" cy="2534"/>
          </a:xfrm>
        </p:grpSpPr>
        <p:pic>
          <p:nvPicPr>
            <p:cNvPr id="9" name="图片 8" descr="图片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0" name="图片 9" descr="zys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  <p:sp>
        <p:nvSpPr>
          <p:cNvPr id="7" name="文本框 22"/>
          <p:cNvSpPr txBox="1"/>
          <p:nvPr/>
        </p:nvSpPr>
        <p:spPr>
          <a:xfrm flipH="1">
            <a:off x="3829685" y="2539365"/>
            <a:ext cx="659384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2.教材第56页练习十三第6,7题。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/>
        </p:nvSpPr>
        <p:spPr>
          <a:xfrm>
            <a:off x="2560370" y="1180247"/>
            <a:ext cx="43924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涂色表示下面各分数。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48402" y="2404383"/>
            <a:ext cx="648072" cy="64807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96474" y="2404383"/>
            <a:ext cx="648072" cy="64807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848402" y="3043744"/>
            <a:ext cx="648072" cy="64807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496474" y="3043744"/>
            <a:ext cx="648072" cy="64807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512698" y="2404383"/>
            <a:ext cx="648072" cy="64807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160770" y="2404383"/>
            <a:ext cx="648072" cy="64807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512698" y="3043744"/>
            <a:ext cx="648072" cy="64807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160770" y="3043744"/>
            <a:ext cx="648072" cy="64807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176994" y="2395672"/>
            <a:ext cx="648072" cy="64807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8825066" y="2395672"/>
            <a:ext cx="648072" cy="64807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8176994" y="3035033"/>
            <a:ext cx="648072" cy="64807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8825066" y="3035033"/>
            <a:ext cx="648072" cy="64807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16"/>
          <p:cNvSpPr txBox="1"/>
          <p:nvPr/>
        </p:nvSpPr>
        <p:spPr>
          <a:xfrm>
            <a:off x="3262275" y="4110460"/>
            <a:ext cx="4683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44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7" name="TextBox 17"/>
          <p:cNvSpPr txBox="1"/>
          <p:nvPr/>
        </p:nvSpPr>
        <p:spPr>
          <a:xfrm>
            <a:off x="3244100" y="4736650"/>
            <a:ext cx="4683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44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300747" y="4838304"/>
            <a:ext cx="429926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16"/>
          <p:cNvSpPr txBox="1"/>
          <p:nvPr/>
        </p:nvSpPr>
        <p:spPr>
          <a:xfrm>
            <a:off x="5926571" y="4110460"/>
            <a:ext cx="4683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44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0" name="TextBox 17"/>
          <p:cNvSpPr txBox="1"/>
          <p:nvPr/>
        </p:nvSpPr>
        <p:spPr>
          <a:xfrm>
            <a:off x="5908396" y="4736650"/>
            <a:ext cx="4683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44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5965043" y="4838304"/>
            <a:ext cx="429926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16"/>
          <p:cNvSpPr txBox="1"/>
          <p:nvPr/>
        </p:nvSpPr>
        <p:spPr>
          <a:xfrm>
            <a:off x="8590867" y="4132419"/>
            <a:ext cx="4683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44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4" name="TextBox 17"/>
          <p:cNvSpPr txBox="1"/>
          <p:nvPr/>
        </p:nvSpPr>
        <p:spPr>
          <a:xfrm>
            <a:off x="8572692" y="4758609"/>
            <a:ext cx="4683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44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8629339" y="4860263"/>
            <a:ext cx="429926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2862785" y="2417554"/>
            <a:ext cx="648072" cy="648072"/>
          </a:xfrm>
          <a:prstGeom prst="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5509846" y="2406613"/>
            <a:ext cx="648072" cy="648072"/>
          </a:xfrm>
          <a:prstGeom prst="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6160770" y="2417718"/>
            <a:ext cx="648072" cy="648072"/>
          </a:xfrm>
          <a:prstGeom prst="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48" grpId="0" bldLvl="0" animBg="1"/>
      <p:bldP spid="4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5" name="图片 14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6" name="图片 15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2" name="TextBox 12"/>
              <p:cNvSpPr txBox="1"/>
              <p:nvPr/>
            </p:nvSpPr>
            <p:spPr>
              <a:xfrm>
                <a:off x="3102873" y="1859771"/>
                <a:ext cx="400685" cy="8902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cs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MS Mincho" charset="0"/>
                              <a:cs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MS Mincho" charset="0"/>
                              <a:cs typeface="Cambria Math" panose="02040503050406030204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22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2873" y="1859771"/>
                <a:ext cx="400685" cy="890270"/>
              </a:xfrm>
              <a:prstGeom prst="rect">
                <a:avLst/>
              </a:prstGeom>
              <a:blipFill rotWithShape="1">
                <a:blip r:embed="rId7" cstate="print"/>
                <a:stretch>
                  <a:fillRect l="-66" t="-55" r="66" b="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3" name="TextBox 13"/>
              <p:cNvSpPr txBox="1"/>
              <p:nvPr/>
            </p:nvSpPr>
            <p:spPr>
              <a:xfrm>
                <a:off x="5314027" y="1868661"/>
                <a:ext cx="422275" cy="9023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cs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MS Mincho" charset="0"/>
                              <a:cs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MS Mincho" charset="0"/>
                              <a:cs typeface="Cambria Math" panose="02040503050406030204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23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4027" y="1868661"/>
                <a:ext cx="422275" cy="902335"/>
              </a:xfrm>
              <a:prstGeom prst="rect">
                <a:avLst/>
              </a:prstGeom>
              <a:blipFill rotWithShape="1">
                <a:blip r:embed="rId8" cstate="print"/>
                <a:stretch>
                  <a:fillRect l="-82" t="-54" r="82" b="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5" name="TextBox 15"/>
              <p:cNvSpPr txBox="1"/>
              <p:nvPr/>
            </p:nvSpPr>
            <p:spPr>
              <a:xfrm>
                <a:off x="6397409" y="1868556"/>
                <a:ext cx="576580" cy="8909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cs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MS Mincho" charset="0"/>
                              <a:cs typeface="Cambria Math" panose="02040503050406030204"/>
                            </a:rPr>
                            <m:t>6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MS Mincho" charset="0"/>
                              <a:cs typeface="Cambria Math" panose="02040503050406030204"/>
                            </a:rPr>
                            <m:t>11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25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7409" y="1868556"/>
                <a:ext cx="576580" cy="890905"/>
              </a:xfrm>
              <a:prstGeom prst="rect">
                <a:avLst/>
              </a:prstGeom>
              <a:blipFill rotWithShape="1">
                <a:blip r:embed="rId9" cstate="print"/>
                <a:stretch>
                  <a:fillRect l="-73" t="-43" r="73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6" name="TextBox 16"/>
              <p:cNvSpPr txBox="1"/>
              <p:nvPr/>
            </p:nvSpPr>
            <p:spPr>
              <a:xfrm>
                <a:off x="7692251" y="1879538"/>
                <a:ext cx="400685" cy="8915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cs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MS Mincho" charset="0"/>
                              <a:cs typeface="Cambria Math" panose="02040503050406030204"/>
                            </a:rPr>
                            <m:t>7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MS Mincho" charset="0"/>
                              <a:cs typeface="Cambria Math" panose="02040503050406030204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26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92251" y="1879538"/>
                <a:ext cx="400685" cy="891540"/>
              </a:xfrm>
              <a:prstGeom prst="rect">
                <a:avLst/>
              </a:prstGeom>
              <a:blipFill rotWithShape="1">
                <a:blip r:embed="rId10" cstate="print"/>
                <a:stretch>
                  <a:fillRect l="-124" t="-64" r="124" b="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7" name="TextBox 17"/>
              <p:cNvSpPr txBox="1"/>
              <p:nvPr/>
            </p:nvSpPr>
            <p:spPr>
              <a:xfrm>
                <a:off x="4238829" y="1859771"/>
                <a:ext cx="400685" cy="9023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cs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MS Mincho" charset="0"/>
                              <a:cs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MS Mincho" charset="0"/>
                              <a:cs typeface="Cambria Math" panose="02040503050406030204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27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8829" y="1859771"/>
                <a:ext cx="400685" cy="902335"/>
              </a:xfrm>
              <a:prstGeom prst="rect">
                <a:avLst/>
              </a:prstGeom>
              <a:blipFill rotWithShape="1">
                <a:blip r:embed="rId11" cstate="print"/>
                <a:stretch>
                  <a:fillRect l="-51" t="-54" r="51" b="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0" name="TextBox 12"/>
              <p:cNvSpPr txBox="1"/>
              <p:nvPr/>
            </p:nvSpPr>
            <p:spPr>
              <a:xfrm>
                <a:off x="3083188" y="3129136"/>
                <a:ext cx="384810" cy="8909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cs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MS Mincho" charset="0"/>
                              <a:cs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MS Mincho" charset="0"/>
                              <a:cs typeface="Cambria Math" panose="02040503050406030204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30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3188" y="3129136"/>
                <a:ext cx="384810" cy="890905"/>
              </a:xfrm>
              <a:prstGeom prst="rect">
                <a:avLst/>
              </a:prstGeom>
              <a:blipFill rotWithShape="1">
                <a:blip r:embed="rId12" cstate="print"/>
                <a:stretch>
                  <a:fillRect l="-68" t="-55" r="68" b="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1" name="TextBox 13"/>
              <p:cNvSpPr txBox="1"/>
              <p:nvPr/>
            </p:nvSpPr>
            <p:spPr>
              <a:xfrm>
                <a:off x="5294342" y="3138026"/>
                <a:ext cx="389890" cy="9004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cs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MS Mincho" charset="0"/>
                              <a:cs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MS Mincho" charset="0"/>
                              <a:cs typeface="Cambria Math" panose="02040503050406030204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31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4342" y="3138026"/>
                <a:ext cx="389890" cy="900430"/>
              </a:xfrm>
              <a:prstGeom prst="rect">
                <a:avLst/>
              </a:prstGeom>
              <a:blipFill rotWithShape="1">
                <a:blip r:embed="rId13" cstate="print"/>
                <a:stretch>
                  <a:fillRect l="-89" t="-55" r="89" b="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2" name="TextBox 15"/>
              <p:cNvSpPr txBox="1"/>
              <p:nvPr/>
            </p:nvSpPr>
            <p:spPr>
              <a:xfrm>
                <a:off x="6377724" y="3137921"/>
                <a:ext cx="428625" cy="8915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cs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MS Mincho" charset="0"/>
                              <a:cs typeface="Cambria Math" panose="02040503050406030204"/>
                            </a:rPr>
                            <m:t>7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MS Mincho" charset="0"/>
                              <a:cs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32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7724" y="3137921"/>
                <a:ext cx="428625" cy="891540"/>
              </a:xfrm>
              <a:prstGeom prst="rect">
                <a:avLst/>
              </a:prstGeom>
              <a:blipFill rotWithShape="1">
                <a:blip r:embed="rId14" cstate="print"/>
                <a:stretch>
                  <a:fillRect l="-98" t="-43" r="98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3" name="TextBox 16"/>
              <p:cNvSpPr txBox="1"/>
              <p:nvPr/>
            </p:nvSpPr>
            <p:spPr>
              <a:xfrm>
                <a:off x="7672566" y="3148903"/>
                <a:ext cx="384810" cy="8934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cs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MS Mincho" charset="0"/>
                              <a:cs typeface="Cambria Math" panose="02040503050406030204"/>
                            </a:rPr>
                            <m:t>8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MS Mincho" charset="0"/>
                              <a:cs typeface="Cambria Math" panose="02040503050406030204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33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2566" y="3148903"/>
                <a:ext cx="384810" cy="893445"/>
              </a:xfrm>
              <a:prstGeom prst="rect">
                <a:avLst/>
              </a:prstGeom>
              <a:blipFill rotWithShape="1">
                <a:blip r:embed="rId15" cstate="print"/>
                <a:stretch>
                  <a:fillRect l="-129" t="-64" r="129" b="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4" name="TextBox 17"/>
              <p:cNvSpPr txBox="1"/>
              <p:nvPr/>
            </p:nvSpPr>
            <p:spPr>
              <a:xfrm>
                <a:off x="4238829" y="3117706"/>
                <a:ext cx="384810" cy="8934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cs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MS Mincho" charset="0"/>
                              <a:cs typeface="Cambria Math" panose="02040503050406030204"/>
                            </a:rPr>
                            <m:t>8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MS Mincho" charset="0"/>
                              <a:cs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34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8829" y="3117706"/>
                <a:ext cx="384810" cy="893445"/>
              </a:xfrm>
              <a:prstGeom prst="rect">
                <a:avLst/>
              </a:prstGeom>
              <a:blipFill rotWithShape="1">
                <a:blip r:embed="rId16" cstate="print"/>
                <a:stretch>
                  <a:fillRect l="-53" t="-55" r="53" b="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矩形 34"/>
          <p:cNvSpPr/>
          <p:nvPr/>
        </p:nvSpPr>
        <p:spPr>
          <a:xfrm>
            <a:off x="1530400" y="1151037"/>
            <a:ext cx="439248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把这些分数分成两类。</a:t>
            </a:r>
          </a:p>
        </p:txBody>
      </p:sp>
      <p:sp>
        <p:nvSpPr>
          <p:cNvPr id="43" name="AutoShape 27"/>
          <p:cNvSpPr>
            <a:spLocks noChangeArrowheads="1"/>
          </p:cNvSpPr>
          <p:nvPr/>
        </p:nvSpPr>
        <p:spPr bwMode="auto">
          <a:xfrm>
            <a:off x="1715770" y="4486275"/>
            <a:ext cx="4681855" cy="864235"/>
          </a:xfrm>
          <a:prstGeom prst="wedgeRoundRectCallout">
            <a:avLst>
              <a:gd name="adj1" fmla="val -44155"/>
              <a:gd name="adj2" fmla="val 17072"/>
              <a:gd name="adj3" fmla="val 16667"/>
            </a:avLst>
          </a:prstGeom>
          <a:solidFill>
            <a:srgbClr val="FFFFFF"/>
          </a:solidFill>
          <a:ln w="19050">
            <a:solidFill>
              <a:srgbClr val="92D050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just" eaLnBrk="1" latinLnBrk="1" hangingPunct="1">
              <a:buFont typeface="Arial" panose="020B0604020202020204" pitchFamily="34" charset="0"/>
              <a:buNone/>
            </a:pPr>
            <a:endParaRPr lang="zh-CN" altLang="en-US" sz="28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6" name="AutoShape 27"/>
          <p:cNvSpPr>
            <a:spLocks noChangeArrowheads="1"/>
          </p:cNvSpPr>
          <p:nvPr/>
        </p:nvSpPr>
        <p:spPr bwMode="auto">
          <a:xfrm>
            <a:off x="6806565" y="4476115"/>
            <a:ext cx="4709160" cy="840740"/>
          </a:xfrm>
          <a:prstGeom prst="wedgeRoundRectCallout">
            <a:avLst>
              <a:gd name="adj1" fmla="val -44155"/>
              <a:gd name="adj2" fmla="val 17072"/>
              <a:gd name="adj3" fmla="val 16667"/>
            </a:avLst>
          </a:prstGeom>
          <a:solidFill>
            <a:srgbClr val="FFFFFF"/>
          </a:solidFill>
          <a:ln w="19050">
            <a:solidFill>
              <a:srgbClr val="92D050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just" eaLnBrk="1" latinLnBrk="1" hangingPunct="1">
              <a:buFont typeface="Arial" panose="020B0604020202020204" pitchFamily="34" charset="0"/>
              <a:buNone/>
            </a:pPr>
            <a:endParaRPr lang="zh-CN" altLang="en-US" sz="28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639060" y="2125980"/>
            <a:ext cx="66230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①</a:t>
            </a:r>
          </a:p>
        </p:txBody>
      </p:sp>
      <p:sp>
        <p:nvSpPr>
          <p:cNvPr id="38" name="矩形 37"/>
          <p:cNvSpPr/>
          <p:nvPr/>
        </p:nvSpPr>
        <p:spPr>
          <a:xfrm>
            <a:off x="3884930" y="2125980"/>
            <a:ext cx="66230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②</a:t>
            </a:r>
          </a:p>
        </p:txBody>
      </p:sp>
      <p:sp>
        <p:nvSpPr>
          <p:cNvPr id="39" name="矩形 38"/>
          <p:cNvSpPr/>
          <p:nvPr/>
        </p:nvSpPr>
        <p:spPr>
          <a:xfrm>
            <a:off x="4988560" y="2135505"/>
            <a:ext cx="66230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③</a:t>
            </a:r>
          </a:p>
        </p:txBody>
      </p:sp>
      <p:sp>
        <p:nvSpPr>
          <p:cNvPr id="40" name="矩形 39"/>
          <p:cNvSpPr/>
          <p:nvPr/>
        </p:nvSpPr>
        <p:spPr>
          <a:xfrm>
            <a:off x="6116955" y="2165350"/>
            <a:ext cx="66230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④</a:t>
            </a:r>
          </a:p>
        </p:txBody>
      </p:sp>
      <p:sp>
        <p:nvSpPr>
          <p:cNvPr id="41" name="矩形 40"/>
          <p:cNvSpPr/>
          <p:nvPr/>
        </p:nvSpPr>
        <p:spPr>
          <a:xfrm>
            <a:off x="7315835" y="2174875"/>
            <a:ext cx="66230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⑤</a:t>
            </a:r>
          </a:p>
        </p:txBody>
      </p:sp>
      <p:sp>
        <p:nvSpPr>
          <p:cNvPr id="42" name="矩形 41"/>
          <p:cNvSpPr/>
          <p:nvPr/>
        </p:nvSpPr>
        <p:spPr>
          <a:xfrm>
            <a:off x="2644140" y="3422015"/>
            <a:ext cx="66230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⑥</a:t>
            </a:r>
          </a:p>
        </p:txBody>
      </p:sp>
      <p:sp>
        <p:nvSpPr>
          <p:cNvPr id="44" name="矩形 43"/>
          <p:cNvSpPr/>
          <p:nvPr/>
        </p:nvSpPr>
        <p:spPr>
          <a:xfrm>
            <a:off x="3890010" y="3422015"/>
            <a:ext cx="66230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⑦</a:t>
            </a:r>
          </a:p>
        </p:txBody>
      </p:sp>
      <p:sp>
        <p:nvSpPr>
          <p:cNvPr id="45" name="矩形 44"/>
          <p:cNvSpPr/>
          <p:nvPr/>
        </p:nvSpPr>
        <p:spPr>
          <a:xfrm>
            <a:off x="4993640" y="3431540"/>
            <a:ext cx="66230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⑧</a:t>
            </a:r>
          </a:p>
        </p:txBody>
      </p:sp>
      <p:sp>
        <p:nvSpPr>
          <p:cNvPr id="46" name="矩形 45"/>
          <p:cNvSpPr/>
          <p:nvPr/>
        </p:nvSpPr>
        <p:spPr>
          <a:xfrm>
            <a:off x="6122035" y="3461385"/>
            <a:ext cx="66230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⑨</a:t>
            </a:r>
          </a:p>
        </p:txBody>
      </p:sp>
      <p:sp>
        <p:nvSpPr>
          <p:cNvPr id="47" name="矩形 46"/>
          <p:cNvSpPr/>
          <p:nvPr/>
        </p:nvSpPr>
        <p:spPr>
          <a:xfrm>
            <a:off x="7320915" y="3470910"/>
            <a:ext cx="66230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⑩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3082925" y="5507990"/>
            <a:ext cx="207581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4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书宋_GBK" charset="0"/>
              </a:rPr>
              <a:t>真分数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8486775" y="5507990"/>
            <a:ext cx="289306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4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书宋_GBK" charset="0"/>
              </a:rPr>
              <a:t>假分数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TextBox 12"/>
              <p:cNvSpPr txBox="1"/>
              <p:nvPr/>
            </p:nvSpPr>
            <p:spPr>
              <a:xfrm>
                <a:off x="2237368" y="4474066"/>
                <a:ext cx="400685" cy="8902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cs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MS Mincho" charset="0"/>
                              <a:cs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MS Mincho" charset="0"/>
                              <a:cs typeface="Cambria Math" panose="02040503050406030204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7368" y="4474066"/>
                <a:ext cx="400685" cy="890270"/>
              </a:xfrm>
              <a:prstGeom prst="rect">
                <a:avLst/>
              </a:prstGeom>
              <a:blipFill rotWithShape="1">
                <a:blip r:embed="rId7" cstate="print"/>
                <a:stretch>
                  <a:fillRect l="-66" t="-55" r="66" b="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TextBox 13"/>
              <p:cNvSpPr txBox="1"/>
              <p:nvPr/>
            </p:nvSpPr>
            <p:spPr>
              <a:xfrm>
                <a:off x="2946747" y="4444221"/>
                <a:ext cx="422275" cy="9023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cs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MS Mincho" charset="0"/>
                              <a:cs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MS Mincho" charset="0"/>
                              <a:cs typeface="Cambria Math" panose="02040503050406030204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6747" y="4444221"/>
                <a:ext cx="422275" cy="902335"/>
              </a:xfrm>
              <a:prstGeom prst="rect">
                <a:avLst/>
              </a:prstGeom>
              <a:blipFill rotWithShape="1">
                <a:blip r:embed="rId8" cstate="print"/>
                <a:stretch>
                  <a:fillRect l="-82" t="-54" r="82" b="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5" name="TextBox 15"/>
              <p:cNvSpPr txBox="1"/>
              <p:nvPr/>
            </p:nvSpPr>
            <p:spPr>
              <a:xfrm>
                <a:off x="3729774" y="4486026"/>
                <a:ext cx="576580" cy="8909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cs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MS Mincho" charset="0"/>
                              <a:cs typeface="Cambria Math" panose="02040503050406030204"/>
                            </a:rPr>
                            <m:t>6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MS Mincho" charset="0"/>
                              <a:cs typeface="Cambria Math" panose="02040503050406030204"/>
                            </a:rPr>
                            <m:t>11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5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9774" y="4486026"/>
                <a:ext cx="576580" cy="890905"/>
              </a:xfrm>
              <a:prstGeom prst="rect">
                <a:avLst/>
              </a:prstGeom>
              <a:blipFill rotWithShape="1">
                <a:blip r:embed="rId9" cstate="print"/>
                <a:stretch>
                  <a:fillRect l="-73" t="-43" r="73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7" name="TextBox 16"/>
              <p:cNvSpPr txBox="1"/>
              <p:nvPr/>
            </p:nvSpPr>
            <p:spPr>
              <a:xfrm>
                <a:off x="5177651" y="4478593"/>
                <a:ext cx="384810" cy="8934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cs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MS Mincho" charset="0"/>
                              <a:cs typeface="Cambria Math" panose="02040503050406030204"/>
                            </a:rPr>
                            <m:t>8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MS Mincho" charset="0"/>
                              <a:cs typeface="Cambria Math" panose="02040503050406030204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7651" y="4478593"/>
                <a:ext cx="384810" cy="893445"/>
              </a:xfrm>
              <a:prstGeom prst="rect">
                <a:avLst/>
              </a:prstGeom>
              <a:blipFill rotWithShape="1">
                <a:blip r:embed="rId15" cstate="print"/>
                <a:stretch>
                  <a:fillRect l="-129" t="-64" r="129" b="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0" name="TextBox 16"/>
              <p:cNvSpPr txBox="1"/>
              <p:nvPr/>
            </p:nvSpPr>
            <p:spPr>
              <a:xfrm>
                <a:off x="4521696" y="4487483"/>
                <a:ext cx="400685" cy="8915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cs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MS Mincho" charset="0"/>
                              <a:cs typeface="Cambria Math" panose="02040503050406030204"/>
                            </a:rPr>
                            <m:t>7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MS Mincho" charset="0"/>
                              <a:cs typeface="Cambria Math" panose="02040503050406030204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10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1696" y="4487483"/>
                <a:ext cx="400685" cy="891540"/>
              </a:xfrm>
              <a:prstGeom prst="rect">
                <a:avLst/>
              </a:prstGeom>
              <a:blipFill rotWithShape="1">
                <a:blip r:embed="rId10" cstate="print"/>
                <a:stretch>
                  <a:fillRect l="-124" t="-64" r="124" b="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1" name="TextBox 17"/>
              <p:cNvSpPr txBox="1"/>
              <p:nvPr/>
            </p:nvSpPr>
            <p:spPr>
              <a:xfrm>
                <a:off x="7173164" y="4444221"/>
                <a:ext cx="400685" cy="9023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cs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MS Mincho" charset="0"/>
                              <a:cs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MS Mincho" charset="0"/>
                              <a:cs typeface="Cambria Math" panose="02040503050406030204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11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73164" y="4444221"/>
                <a:ext cx="400685" cy="902335"/>
              </a:xfrm>
              <a:prstGeom prst="rect">
                <a:avLst/>
              </a:prstGeom>
              <a:blipFill rotWithShape="1">
                <a:blip r:embed="rId11" cstate="print"/>
                <a:stretch>
                  <a:fillRect l="-51" t="-54" r="51" b="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2" name="TextBox 12"/>
              <p:cNvSpPr txBox="1"/>
              <p:nvPr/>
            </p:nvSpPr>
            <p:spPr>
              <a:xfrm>
                <a:off x="7880613" y="4455651"/>
                <a:ext cx="384810" cy="8909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cs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MS Mincho" charset="0"/>
                              <a:cs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MS Mincho" charset="0"/>
                              <a:cs typeface="Cambria Math" panose="02040503050406030204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12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80613" y="4455651"/>
                <a:ext cx="384810" cy="890905"/>
              </a:xfrm>
              <a:prstGeom prst="rect">
                <a:avLst/>
              </a:prstGeom>
              <a:blipFill rotWithShape="1">
                <a:blip r:embed="rId12" cstate="print"/>
                <a:stretch>
                  <a:fillRect l="-68" t="-55" r="68" b="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3" name="TextBox 15"/>
              <p:cNvSpPr txBox="1"/>
              <p:nvPr/>
            </p:nvSpPr>
            <p:spPr>
              <a:xfrm>
                <a:off x="9219984" y="4463166"/>
                <a:ext cx="428625" cy="8915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cs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MS Mincho" charset="0"/>
                              <a:cs typeface="Cambria Math" panose="02040503050406030204"/>
                            </a:rPr>
                            <m:t>7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MS Mincho" charset="0"/>
                              <a:cs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13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19984" y="4463166"/>
                <a:ext cx="428625" cy="891540"/>
              </a:xfrm>
              <a:prstGeom prst="rect">
                <a:avLst/>
              </a:prstGeom>
              <a:blipFill rotWithShape="1">
                <a:blip r:embed="rId14" cstate="print"/>
                <a:stretch>
                  <a:fillRect l="-98" t="-43" r="98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4" name="TextBox 17"/>
              <p:cNvSpPr txBox="1"/>
              <p:nvPr/>
            </p:nvSpPr>
            <p:spPr>
              <a:xfrm>
                <a:off x="8550479" y="4456921"/>
                <a:ext cx="384810" cy="8934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cs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MS Mincho" charset="0"/>
                              <a:cs typeface="Cambria Math" panose="02040503050406030204"/>
                            </a:rPr>
                            <m:t>8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MS Mincho" charset="0"/>
                              <a:cs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14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50479" y="4456921"/>
                <a:ext cx="384810" cy="893445"/>
              </a:xfrm>
              <a:prstGeom prst="rect">
                <a:avLst/>
              </a:prstGeom>
              <a:blipFill rotWithShape="1">
                <a:blip r:embed="rId16" cstate="print"/>
                <a:stretch>
                  <a:fillRect l="-53" t="-55" r="53" b="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36" grpId="0" bldLvl="0" animBg="1"/>
      <p:bldP spid="51" grpId="0"/>
      <p:bldP spid="51" grpId="1"/>
      <p:bldP spid="52" grpId="0"/>
      <p:bldP spid="52" grpId="1"/>
      <p:bldP spid="3" grpId="0" animBg="1"/>
      <p:bldP spid="3" grpId="1"/>
      <p:bldP spid="4" grpId="0" animBg="1"/>
      <p:bldP spid="4" grpId="1"/>
      <p:bldP spid="5" grpId="0" animBg="1"/>
      <p:bldP spid="5" grpId="1"/>
      <p:bldP spid="7" grpId="0" animBg="1"/>
      <p:bldP spid="7" grpId="1"/>
      <p:bldP spid="10" grpId="0" animBg="1"/>
      <p:bldP spid="10" grpId="1"/>
      <p:bldP spid="11" grpId="0" animBg="1"/>
      <p:bldP spid="11" grpId="1"/>
      <p:bldP spid="12" grpId="0" animBg="1"/>
      <p:bldP spid="12" grpId="1"/>
      <p:bldP spid="13" grpId="0" animBg="1"/>
      <p:bldP spid="13" grpId="1"/>
      <p:bldP spid="14" grpId="0" animBg="1"/>
      <p:bldP spid="1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47" name="AutoShape 27"/>
          <p:cNvSpPr>
            <a:spLocks noChangeArrowheads="1"/>
          </p:cNvSpPr>
          <p:nvPr/>
        </p:nvSpPr>
        <p:spPr bwMode="auto">
          <a:xfrm>
            <a:off x="537210" y="1250315"/>
            <a:ext cx="829945" cy="494030"/>
          </a:xfrm>
          <a:prstGeom prst="wedgeRoundRectCallout">
            <a:avLst>
              <a:gd name="adj1" fmla="val -48530"/>
              <a:gd name="adj2" fmla="val -2460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例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1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485265" y="1241425"/>
            <a:ext cx="11282680" cy="584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l"/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分别涂色表示下面各分数，并说一说把什么作为单位“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1”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pic>
        <p:nvPicPr>
          <p:cNvPr id="9218" name="Picture 2" descr="2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580" t="16594" r="14679" b="45435"/>
          <a:stretch>
            <a:fillRect/>
          </a:stretch>
        </p:blipFill>
        <p:spPr bwMode="auto">
          <a:xfrm>
            <a:off x="1657985" y="1828855"/>
            <a:ext cx="5422900" cy="165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 descr="2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502" t="14877" r="65163" b="46149"/>
          <a:stretch>
            <a:fillRect/>
          </a:stretch>
        </p:blipFill>
        <p:spPr bwMode="auto">
          <a:xfrm>
            <a:off x="1656460" y="1741541"/>
            <a:ext cx="1700733" cy="1708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 descr="2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992" t="17154" r="40529" b="45010"/>
          <a:stretch>
            <a:fillRect/>
          </a:stretch>
        </p:blipFill>
        <p:spPr bwMode="auto">
          <a:xfrm>
            <a:off x="3509010" y="1843142"/>
            <a:ext cx="1668463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23" name="Picture 7" descr="2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483" t="14877" r="14696" b="45580"/>
          <a:stretch>
            <a:fillRect/>
          </a:stretch>
        </p:blipFill>
        <p:spPr bwMode="auto">
          <a:xfrm>
            <a:off x="5414010" y="1741542"/>
            <a:ext cx="1693863" cy="176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25" name="AutoShape 9"/>
          <p:cNvSpPr>
            <a:spLocks noChangeArrowheads="1"/>
          </p:cNvSpPr>
          <p:nvPr/>
        </p:nvSpPr>
        <p:spPr bwMode="auto">
          <a:xfrm>
            <a:off x="8054975" y="3211830"/>
            <a:ext cx="3391535" cy="2336800"/>
          </a:xfrm>
          <a:prstGeom prst="round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 algn="l"/>
            <a:r>
              <a:rPr lang="zh-CN" altLang="en-US" sz="2800"/>
              <a:t>这些分数的分数单位分别是多少？它们各有几个相应的分数单位？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2307273" y="3440241"/>
            <a:ext cx="390148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4164648" y="3452941"/>
            <a:ext cx="390148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5971223" y="3422779"/>
            <a:ext cx="390148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9229" name="Line 13"/>
          <p:cNvSpPr>
            <a:spLocks noChangeShapeType="1"/>
          </p:cNvSpPr>
          <p:nvPr/>
        </p:nvSpPr>
        <p:spPr bwMode="auto">
          <a:xfrm>
            <a:off x="2292985" y="3925248"/>
            <a:ext cx="404436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9230" name="Line 14"/>
          <p:cNvSpPr>
            <a:spLocks noChangeShapeType="1"/>
          </p:cNvSpPr>
          <p:nvPr/>
        </p:nvSpPr>
        <p:spPr bwMode="auto">
          <a:xfrm>
            <a:off x="4164648" y="3926835"/>
            <a:ext cx="3762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9231" name="Line 15"/>
          <p:cNvSpPr>
            <a:spLocks noChangeShapeType="1"/>
          </p:cNvSpPr>
          <p:nvPr/>
        </p:nvSpPr>
        <p:spPr bwMode="auto">
          <a:xfrm>
            <a:off x="5980748" y="3864923"/>
            <a:ext cx="3762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2291398" y="3830320"/>
            <a:ext cx="390148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4150360" y="3831908"/>
            <a:ext cx="390148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5982335" y="3758883"/>
            <a:ext cx="390148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>
                <a:solidFill>
                  <a:schemeClr val="tx1"/>
                </a:solidFill>
              </a:rPr>
              <a:t>6</a:t>
            </a:r>
          </a:p>
        </p:txBody>
      </p:sp>
      <p:grpSp>
        <p:nvGrpSpPr>
          <p:cNvPr id="9235" name="Group 19"/>
          <p:cNvGrpSpPr/>
          <p:nvPr/>
        </p:nvGrpSpPr>
        <p:grpSpPr bwMode="auto">
          <a:xfrm>
            <a:off x="2253858" y="4602476"/>
            <a:ext cx="396130" cy="1029335"/>
            <a:chOff x="-89" y="256"/>
            <a:chExt cx="623" cy="1621"/>
          </a:xfrm>
        </p:grpSpPr>
        <p:sp>
          <p:nvSpPr>
            <p:cNvPr id="9236" name="Text Box 20"/>
            <p:cNvSpPr txBox="1">
              <a:spLocks noChangeArrowheads="1"/>
            </p:cNvSpPr>
            <p:nvPr/>
          </p:nvSpPr>
          <p:spPr bwMode="auto">
            <a:xfrm>
              <a:off x="-89" y="256"/>
              <a:ext cx="614" cy="9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/>
                <a:t>1</a:t>
              </a:r>
            </a:p>
          </p:txBody>
        </p:sp>
        <p:sp>
          <p:nvSpPr>
            <p:cNvPr id="9237" name="Line 21"/>
            <p:cNvSpPr>
              <a:spLocks noChangeShapeType="1"/>
            </p:cNvSpPr>
            <p:nvPr/>
          </p:nvSpPr>
          <p:spPr bwMode="auto">
            <a:xfrm>
              <a:off x="2" y="1087"/>
              <a:ext cx="532" cy="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  <p:sp>
          <p:nvSpPr>
            <p:cNvPr id="9238" name="Text Box 22"/>
            <p:cNvSpPr txBox="1">
              <a:spLocks noChangeArrowheads="1"/>
            </p:cNvSpPr>
            <p:nvPr/>
          </p:nvSpPr>
          <p:spPr bwMode="auto">
            <a:xfrm>
              <a:off x="-89" y="953"/>
              <a:ext cx="614" cy="9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/>
                <a:t>3</a:t>
              </a:r>
            </a:p>
          </p:txBody>
        </p:sp>
      </p:grpSp>
      <p:grpSp>
        <p:nvGrpSpPr>
          <p:cNvPr id="9239" name="Group 23"/>
          <p:cNvGrpSpPr/>
          <p:nvPr/>
        </p:nvGrpSpPr>
        <p:grpSpPr bwMode="auto">
          <a:xfrm>
            <a:off x="4169410" y="4602511"/>
            <a:ext cx="405765" cy="1029577"/>
            <a:chOff x="0" y="236"/>
            <a:chExt cx="639" cy="1621"/>
          </a:xfrm>
        </p:grpSpPr>
        <p:sp>
          <p:nvSpPr>
            <p:cNvPr id="9240" name="Text Box 24"/>
            <p:cNvSpPr txBox="1">
              <a:spLocks noChangeArrowheads="1"/>
            </p:cNvSpPr>
            <p:nvPr/>
          </p:nvSpPr>
          <p:spPr bwMode="auto">
            <a:xfrm>
              <a:off x="25" y="236"/>
              <a:ext cx="614" cy="9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/>
                <a:t>1</a:t>
              </a:r>
            </a:p>
          </p:txBody>
        </p:sp>
        <p:sp>
          <p:nvSpPr>
            <p:cNvPr id="9241" name="Line 25"/>
            <p:cNvSpPr>
              <a:spLocks noChangeShapeType="1"/>
            </p:cNvSpPr>
            <p:nvPr/>
          </p:nvSpPr>
          <p:spPr bwMode="auto">
            <a:xfrm>
              <a:off x="23" y="1070"/>
              <a:ext cx="592" cy="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  <p:sp>
          <p:nvSpPr>
            <p:cNvPr id="9242" name="Text Box 26"/>
            <p:cNvSpPr txBox="1">
              <a:spLocks noChangeArrowheads="1"/>
            </p:cNvSpPr>
            <p:nvPr/>
          </p:nvSpPr>
          <p:spPr bwMode="auto">
            <a:xfrm>
              <a:off x="0" y="933"/>
              <a:ext cx="614" cy="9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/>
                <a:t>4</a:t>
              </a:r>
            </a:p>
          </p:txBody>
        </p:sp>
      </p:grpSp>
      <p:grpSp>
        <p:nvGrpSpPr>
          <p:cNvPr id="9243" name="Group 27"/>
          <p:cNvGrpSpPr/>
          <p:nvPr/>
        </p:nvGrpSpPr>
        <p:grpSpPr bwMode="auto">
          <a:xfrm>
            <a:off x="5991860" y="4541199"/>
            <a:ext cx="399986" cy="1007745"/>
            <a:chOff x="0" y="227"/>
            <a:chExt cx="629" cy="1587"/>
          </a:xfrm>
        </p:grpSpPr>
        <p:sp>
          <p:nvSpPr>
            <p:cNvPr id="9244" name="Text Box 28"/>
            <p:cNvSpPr txBox="1">
              <a:spLocks noChangeArrowheads="1"/>
            </p:cNvSpPr>
            <p:nvPr/>
          </p:nvSpPr>
          <p:spPr bwMode="auto">
            <a:xfrm>
              <a:off x="0" y="227"/>
              <a:ext cx="614" cy="9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/>
                <a:t>1</a:t>
              </a:r>
            </a:p>
          </p:txBody>
        </p:sp>
        <p:sp>
          <p:nvSpPr>
            <p:cNvPr id="9245" name="Line 29"/>
            <p:cNvSpPr>
              <a:spLocks noChangeShapeType="1"/>
            </p:cNvSpPr>
            <p:nvPr/>
          </p:nvSpPr>
          <p:spPr bwMode="auto">
            <a:xfrm>
              <a:off x="13" y="1020"/>
              <a:ext cx="592" cy="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  <p:sp>
          <p:nvSpPr>
            <p:cNvPr id="9246" name="Text Box 30"/>
            <p:cNvSpPr txBox="1">
              <a:spLocks noChangeArrowheads="1"/>
            </p:cNvSpPr>
            <p:nvPr/>
          </p:nvSpPr>
          <p:spPr bwMode="auto">
            <a:xfrm>
              <a:off x="15" y="890"/>
              <a:ext cx="614" cy="9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/>
                <a:t>6</a:t>
              </a:r>
            </a:p>
          </p:txBody>
        </p:sp>
      </p:grpSp>
      <p:sp>
        <p:nvSpPr>
          <p:cNvPr id="9247" name="Text Box 31"/>
          <p:cNvSpPr txBox="1">
            <a:spLocks noChangeArrowheads="1"/>
          </p:cNvSpPr>
          <p:nvPr/>
        </p:nvSpPr>
        <p:spPr bwMode="auto">
          <a:xfrm>
            <a:off x="2185035" y="5652766"/>
            <a:ext cx="802120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/>
              <a:t>1</a:t>
            </a:r>
            <a:r>
              <a:rPr lang="zh-CN" altLang="en-US" sz="3200"/>
              <a:t>个</a:t>
            </a:r>
          </a:p>
        </p:txBody>
      </p:sp>
      <p:sp>
        <p:nvSpPr>
          <p:cNvPr id="9248" name="Text Box 32"/>
          <p:cNvSpPr txBox="1">
            <a:spLocks noChangeArrowheads="1"/>
          </p:cNvSpPr>
          <p:nvPr/>
        </p:nvSpPr>
        <p:spPr bwMode="auto">
          <a:xfrm>
            <a:off x="4042410" y="5665466"/>
            <a:ext cx="802120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/>
              <a:t>3</a:t>
            </a:r>
            <a:r>
              <a:rPr lang="zh-CN" altLang="en-US" sz="3200"/>
              <a:t>个</a:t>
            </a:r>
          </a:p>
        </p:txBody>
      </p:sp>
      <p:sp>
        <p:nvSpPr>
          <p:cNvPr id="9249" name="Text Box 33"/>
          <p:cNvSpPr txBox="1">
            <a:spLocks noChangeArrowheads="1"/>
          </p:cNvSpPr>
          <p:nvPr/>
        </p:nvSpPr>
        <p:spPr bwMode="auto">
          <a:xfrm>
            <a:off x="5848985" y="5635304"/>
            <a:ext cx="802120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/>
              <a:t>5</a:t>
            </a:r>
            <a:r>
              <a:rPr lang="zh-CN" altLang="en-US" sz="3200"/>
              <a:t>个</a:t>
            </a:r>
          </a:p>
        </p:txBody>
      </p:sp>
      <p:sp>
        <p:nvSpPr>
          <p:cNvPr id="9251" name="Text Box 35"/>
          <p:cNvSpPr txBox="1">
            <a:spLocks noChangeArrowheads="1"/>
          </p:cNvSpPr>
          <p:nvPr/>
        </p:nvSpPr>
        <p:spPr bwMode="auto">
          <a:xfrm>
            <a:off x="7505223" y="2303146"/>
            <a:ext cx="492314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把一个圆作为单位“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1”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。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9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9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9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9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9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9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5" grpId="0" bldLvl="0" animBg="1" autoUpdateAnimBg="0"/>
      <p:bldP spid="9247" grpId="0" bldLvl="0" animBg="1" autoUpdateAnimBg="0"/>
      <p:bldP spid="9248" grpId="0" bldLvl="0" animBg="1" autoUpdateAnimBg="0"/>
      <p:bldP spid="9249" grpId="0" bldLvl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3519805" y="673735"/>
            <a:ext cx="6896100" cy="1077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l"/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比较每个分数中分子和分母的大小。再看看这些分数比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大还是比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小。</a:t>
            </a: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3317558" y="3504506"/>
            <a:ext cx="390148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3200"/>
              <a:t>1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5174933" y="3517206"/>
            <a:ext cx="390148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3200"/>
              <a:t>3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7133908" y="3487043"/>
            <a:ext cx="390148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3200"/>
              <a:t>5</a:t>
            </a:r>
          </a:p>
        </p:txBody>
      </p:sp>
      <p:sp>
        <p:nvSpPr>
          <p:cNvPr id="10246" name="Line 6"/>
          <p:cNvSpPr>
            <a:spLocks noChangeShapeType="1"/>
          </p:cNvSpPr>
          <p:nvPr/>
        </p:nvSpPr>
        <p:spPr bwMode="auto">
          <a:xfrm>
            <a:off x="3303270" y="4020340"/>
            <a:ext cx="388561" cy="0"/>
          </a:xfrm>
          <a:prstGeom prst="line">
            <a:avLst/>
          </a:prstGeom>
          <a:noFill/>
          <a:ln w="38100" cmpd="sng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200"/>
          </a:p>
        </p:txBody>
      </p:sp>
      <p:sp>
        <p:nvSpPr>
          <p:cNvPr id="10247" name="Line 7"/>
          <p:cNvSpPr>
            <a:spLocks noChangeShapeType="1"/>
          </p:cNvSpPr>
          <p:nvPr/>
        </p:nvSpPr>
        <p:spPr bwMode="auto">
          <a:xfrm>
            <a:off x="5174933" y="4021928"/>
            <a:ext cx="376237" cy="0"/>
          </a:xfrm>
          <a:prstGeom prst="line">
            <a:avLst/>
          </a:prstGeom>
          <a:noFill/>
          <a:ln w="38100" cmpd="sng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200"/>
          </a:p>
        </p:txBody>
      </p:sp>
      <p:sp>
        <p:nvSpPr>
          <p:cNvPr id="10248" name="Line 8"/>
          <p:cNvSpPr>
            <a:spLocks noChangeShapeType="1"/>
          </p:cNvSpPr>
          <p:nvPr/>
        </p:nvSpPr>
        <p:spPr bwMode="auto">
          <a:xfrm>
            <a:off x="7130733" y="3991099"/>
            <a:ext cx="376237" cy="0"/>
          </a:xfrm>
          <a:prstGeom prst="line">
            <a:avLst/>
          </a:prstGeom>
          <a:noFill/>
          <a:ln w="38100" cmpd="sng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200"/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3301683" y="3919091"/>
            <a:ext cx="390148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3200" dirty="0"/>
              <a:t>3</a:t>
            </a: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5160645" y="3919091"/>
            <a:ext cx="390148" cy="586957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3200" dirty="0"/>
              <a:t>4</a:t>
            </a: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7106920" y="3919091"/>
            <a:ext cx="390148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3200"/>
              <a:t>6</a:t>
            </a:r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2836719" y="4344384"/>
            <a:ext cx="1481137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altLang="zh-CN" sz="4000">
                <a:solidFill>
                  <a:srgbClr val="FF3300"/>
                </a:solidFill>
              </a:rPr>
              <a:t>1</a:t>
            </a:r>
            <a:r>
              <a:rPr lang="zh-CN" sz="4000"/>
              <a:t>＜</a:t>
            </a:r>
            <a:r>
              <a:rPr lang="zh-CN" altLang="zh-CN" sz="4000">
                <a:solidFill>
                  <a:schemeClr val="folHlink"/>
                </a:solidFill>
              </a:rPr>
              <a:t>3</a:t>
            </a:r>
          </a:p>
        </p:txBody>
      </p:sp>
      <p:sp>
        <p:nvSpPr>
          <p:cNvPr id="10253" name="Text Box 13"/>
          <p:cNvSpPr txBox="1">
            <a:spLocks noChangeArrowheads="1"/>
          </p:cNvSpPr>
          <p:nvPr/>
        </p:nvSpPr>
        <p:spPr bwMode="auto">
          <a:xfrm>
            <a:off x="4780935" y="4366832"/>
            <a:ext cx="1655763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altLang="zh-CN" sz="4000" dirty="0">
                <a:solidFill>
                  <a:srgbClr val="FF3300"/>
                </a:solidFill>
              </a:rPr>
              <a:t>3</a:t>
            </a:r>
            <a:r>
              <a:rPr lang="zh-CN" sz="4000" dirty="0"/>
              <a:t>＜</a:t>
            </a:r>
            <a:r>
              <a:rPr lang="zh-CN" altLang="zh-CN" sz="4000" dirty="0">
                <a:solidFill>
                  <a:schemeClr val="folHlink"/>
                </a:solidFill>
              </a:rPr>
              <a:t>4</a:t>
            </a:r>
          </a:p>
        </p:txBody>
      </p:sp>
      <p:sp>
        <p:nvSpPr>
          <p:cNvPr id="10254" name="Text Box 14"/>
          <p:cNvSpPr txBox="1">
            <a:spLocks noChangeArrowheads="1"/>
          </p:cNvSpPr>
          <p:nvPr/>
        </p:nvSpPr>
        <p:spPr bwMode="auto">
          <a:xfrm>
            <a:off x="6595448" y="4381120"/>
            <a:ext cx="1684337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altLang="zh-CN" sz="4000">
                <a:solidFill>
                  <a:srgbClr val="FF3300"/>
                </a:solidFill>
              </a:rPr>
              <a:t>5</a:t>
            </a:r>
            <a:r>
              <a:rPr lang="zh-CN" sz="4000"/>
              <a:t>＜</a:t>
            </a:r>
            <a:r>
              <a:rPr lang="zh-CN" altLang="zh-CN" sz="4000">
                <a:solidFill>
                  <a:schemeClr val="folHlink"/>
                </a:solidFill>
              </a:rPr>
              <a:t>6</a:t>
            </a:r>
          </a:p>
        </p:txBody>
      </p:sp>
      <p:sp>
        <p:nvSpPr>
          <p:cNvPr id="10255" name="Text Box 15"/>
          <p:cNvSpPr txBox="1">
            <a:spLocks noChangeArrowheads="1"/>
          </p:cNvSpPr>
          <p:nvPr/>
        </p:nvSpPr>
        <p:spPr bwMode="auto">
          <a:xfrm>
            <a:off x="3895802" y="5096578"/>
            <a:ext cx="4046538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sz="3600" dirty="0">
                <a:latin typeface="黑体" panose="02010609060101010101" charset="-122"/>
                <a:ea typeface="黑体" panose="02010609060101010101" charset="-122"/>
              </a:rPr>
              <a:t>分子比分母小。</a:t>
            </a:r>
          </a:p>
        </p:txBody>
      </p:sp>
      <p:sp>
        <p:nvSpPr>
          <p:cNvPr id="10258" name="Text Box 18"/>
          <p:cNvSpPr txBox="1">
            <a:spLocks noChangeArrowheads="1"/>
          </p:cNvSpPr>
          <p:nvPr/>
        </p:nvSpPr>
        <p:spPr bwMode="auto">
          <a:xfrm>
            <a:off x="3908502" y="5655378"/>
            <a:ext cx="4046538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sz="3600">
                <a:latin typeface="黑体" panose="02010609060101010101" charset="-122"/>
                <a:ea typeface="黑体" panose="02010609060101010101" charset="-122"/>
              </a:rPr>
              <a:t>分数比</a:t>
            </a:r>
            <a:r>
              <a:rPr lang="zh-CN" altLang="zh-CN" sz="3600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sz="3600">
                <a:latin typeface="黑体" panose="02010609060101010101" charset="-122"/>
                <a:ea typeface="黑体" panose="02010609060101010101" charset="-122"/>
              </a:rPr>
              <a:t>小。</a:t>
            </a:r>
          </a:p>
        </p:txBody>
      </p:sp>
      <p:pic>
        <p:nvPicPr>
          <p:cNvPr id="11" name="Picture 17" descr="2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502" t="17003" r="14058" b="41446"/>
          <a:stretch>
            <a:fillRect/>
          </a:stretch>
        </p:blipFill>
        <p:spPr bwMode="auto">
          <a:xfrm>
            <a:off x="1656715" y="1847850"/>
            <a:ext cx="5489575" cy="1842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2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2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ldLvl="0" animBg="1"/>
      <p:bldP spid="10242" grpId="1" animBg="1"/>
      <p:bldP spid="10243" grpId="0" autoUpdateAnimBg="0"/>
      <p:bldP spid="10244" grpId="0" autoUpdateAnimBg="0"/>
      <p:bldP spid="10245" grpId="0" autoUpdateAnimBg="0"/>
      <p:bldP spid="10249" grpId="0" autoUpdateAnimBg="0"/>
      <p:bldP spid="10250" grpId="0" autoUpdateAnimBg="0"/>
      <p:bldP spid="10251" grpId="0" autoUpdateAnimBg="0"/>
      <p:bldP spid="10252" grpId="0" bldLvl="0" animBg="1" autoUpdateAnimBg="0"/>
      <p:bldP spid="10253" grpId="0" bldLvl="0" animBg="1" autoUpdateAnimBg="0"/>
      <p:bldP spid="10254" grpId="0" bldLvl="0" animBg="1" autoUpdateAnimBg="0"/>
      <p:bldP spid="10255" grpId="0" bldLvl="0" animBg="1" autoUpdateAnimBg="0"/>
      <p:bldP spid="10258" grpId="0" bldLvl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1001395" y="1107440"/>
            <a:ext cx="9986010" cy="4031615"/>
          </a:xfrm>
          <a:prstGeom prst="cloudCallout">
            <a:avLst>
              <a:gd name="adj1" fmla="val 33059"/>
              <a:gd name="adj2" fmla="val 3840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573"/>
          <a:stretch>
            <a:fillRect/>
          </a:stretch>
        </p:blipFill>
        <p:spPr bwMode="auto">
          <a:xfrm>
            <a:off x="9201150" y="3553505"/>
            <a:ext cx="2711450" cy="2567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2778443" y="1730058"/>
            <a:ext cx="7130776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分子比分母小的分数叫做</a:t>
            </a:r>
            <a:r>
              <a:rPr 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真分数</a:t>
            </a:r>
            <a:r>
              <a:rPr lang="zh-CN" sz="3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sz="3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1268" name="Group 4"/>
          <p:cNvGrpSpPr/>
          <p:nvPr/>
        </p:nvGrpSpPr>
        <p:grpSpPr bwMode="auto">
          <a:xfrm>
            <a:off x="2857451" y="3294211"/>
            <a:ext cx="4170999" cy="1229683"/>
            <a:chOff x="0" y="0"/>
            <a:chExt cx="6568" cy="1936"/>
          </a:xfrm>
        </p:grpSpPr>
        <p:sp>
          <p:nvSpPr>
            <p:cNvPr id="11269" name="Text Box 5"/>
            <p:cNvSpPr txBox="1">
              <a:spLocks noChangeArrowheads="1"/>
            </p:cNvSpPr>
            <p:nvPr/>
          </p:nvSpPr>
          <p:spPr bwMode="auto">
            <a:xfrm>
              <a:off x="0" y="455"/>
              <a:ext cx="1215" cy="10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sz="3600">
                  <a:latin typeface="华文楷体" panose="02010600040101010101" pitchFamily="2" charset="-122"/>
                  <a:ea typeface="华文楷体" panose="02010600040101010101" pitchFamily="2" charset="-122"/>
                </a:rPr>
                <a:t>如</a:t>
              </a:r>
              <a:r>
                <a:rPr lang="zh-CN" altLang="zh-CN" sz="3600">
                  <a:latin typeface="华文楷体" panose="02010600040101010101" pitchFamily="2" charset="-122"/>
                  <a:ea typeface="华文楷体" panose="02010600040101010101" pitchFamily="2" charset="-122"/>
                </a:rPr>
                <a:t>:</a:t>
              </a:r>
            </a:p>
          </p:txBody>
        </p:sp>
        <p:sp>
          <p:nvSpPr>
            <p:cNvPr id="11270" name="Text Box 6"/>
            <p:cNvSpPr txBox="1">
              <a:spLocks noChangeArrowheads="1"/>
            </p:cNvSpPr>
            <p:nvPr/>
          </p:nvSpPr>
          <p:spPr bwMode="auto">
            <a:xfrm>
              <a:off x="1308" y="20"/>
              <a:ext cx="627" cy="1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zh-CN" sz="3600"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  <a:p>
              <a:r>
                <a:rPr lang="zh-CN" altLang="zh-CN" sz="3600">
                  <a:latin typeface="华文楷体" panose="02010600040101010101" pitchFamily="2" charset="-122"/>
                  <a:ea typeface="华文楷体" panose="02010600040101010101" pitchFamily="2" charset="-122"/>
                </a:rPr>
                <a:t>3</a:t>
              </a:r>
            </a:p>
          </p:txBody>
        </p:sp>
        <p:sp>
          <p:nvSpPr>
            <p:cNvPr id="11271" name="Text Box 7"/>
            <p:cNvSpPr txBox="1">
              <a:spLocks noChangeArrowheads="1"/>
            </p:cNvSpPr>
            <p:nvPr/>
          </p:nvSpPr>
          <p:spPr bwMode="auto">
            <a:xfrm>
              <a:off x="2313" y="20"/>
              <a:ext cx="627" cy="1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zh-CN" sz="3600">
                  <a:latin typeface="华文楷体" panose="02010600040101010101" pitchFamily="2" charset="-122"/>
                  <a:ea typeface="华文楷体" panose="02010600040101010101" pitchFamily="2" charset="-122"/>
                </a:rPr>
                <a:t>5</a:t>
              </a:r>
            </a:p>
            <a:p>
              <a:r>
                <a:rPr lang="zh-CN" altLang="zh-CN" sz="3600">
                  <a:latin typeface="华文楷体" panose="02010600040101010101" pitchFamily="2" charset="-122"/>
                  <a:ea typeface="华文楷体" panose="02010600040101010101" pitchFamily="2" charset="-122"/>
                </a:rPr>
                <a:t>8</a:t>
              </a:r>
            </a:p>
          </p:txBody>
        </p:sp>
        <p:sp>
          <p:nvSpPr>
            <p:cNvPr id="11272" name="Text Box 8"/>
            <p:cNvSpPr txBox="1">
              <a:spLocks noChangeArrowheads="1"/>
            </p:cNvSpPr>
            <p:nvPr/>
          </p:nvSpPr>
          <p:spPr bwMode="auto">
            <a:xfrm>
              <a:off x="4165" y="43"/>
              <a:ext cx="627" cy="1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zh-CN" sz="3600">
                  <a:latin typeface="华文楷体" panose="02010600040101010101" pitchFamily="2" charset="-122"/>
                  <a:ea typeface="华文楷体" panose="02010600040101010101" pitchFamily="2" charset="-122"/>
                </a:rPr>
                <a:t>7</a:t>
              </a:r>
            </a:p>
            <a:p>
              <a:r>
                <a:rPr lang="zh-CN" altLang="zh-CN" sz="3600">
                  <a:latin typeface="华文楷体" panose="02010600040101010101" pitchFamily="2" charset="-122"/>
                  <a:ea typeface="华文楷体" panose="02010600040101010101" pitchFamily="2" charset="-122"/>
                </a:rPr>
                <a:t>9</a:t>
              </a:r>
            </a:p>
          </p:txBody>
        </p:sp>
        <p:sp>
          <p:nvSpPr>
            <p:cNvPr id="11273" name="Text Box 9"/>
            <p:cNvSpPr txBox="1">
              <a:spLocks noChangeArrowheads="1"/>
            </p:cNvSpPr>
            <p:nvPr/>
          </p:nvSpPr>
          <p:spPr bwMode="auto">
            <a:xfrm>
              <a:off x="3160" y="0"/>
              <a:ext cx="627" cy="1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zh-CN" sz="3600">
                  <a:latin typeface="华文楷体" panose="02010600040101010101" pitchFamily="2" charset="-122"/>
                  <a:ea typeface="华文楷体" panose="02010600040101010101" pitchFamily="2" charset="-122"/>
                </a:rPr>
                <a:t>1</a:t>
              </a:r>
            </a:p>
            <a:p>
              <a:r>
                <a:rPr lang="zh-CN" altLang="zh-CN" sz="3600">
                  <a:latin typeface="华文楷体" panose="02010600040101010101" pitchFamily="2" charset="-122"/>
                  <a:ea typeface="华文楷体" panose="02010600040101010101" pitchFamily="2" charset="-122"/>
                </a:rPr>
                <a:t>6</a:t>
              </a:r>
            </a:p>
          </p:txBody>
        </p:sp>
        <p:sp>
          <p:nvSpPr>
            <p:cNvPr id="11274" name="Text Box 10"/>
            <p:cNvSpPr txBox="1">
              <a:spLocks noChangeArrowheads="1"/>
            </p:cNvSpPr>
            <p:nvPr/>
          </p:nvSpPr>
          <p:spPr bwMode="auto">
            <a:xfrm>
              <a:off x="1810" y="823"/>
              <a:ext cx="1016" cy="10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sz="3600">
                  <a:latin typeface="华文楷体" panose="02010600040101010101" pitchFamily="2" charset="-122"/>
                  <a:ea typeface="华文楷体" panose="02010600040101010101" pitchFamily="2" charset="-122"/>
                </a:rPr>
                <a:t>，</a:t>
              </a:r>
            </a:p>
          </p:txBody>
        </p:sp>
        <p:sp>
          <p:nvSpPr>
            <p:cNvPr id="11275" name="Text Box 11"/>
            <p:cNvSpPr txBox="1">
              <a:spLocks noChangeArrowheads="1"/>
            </p:cNvSpPr>
            <p:nvPr/>
          </p:nvSpPr>
          <p:spPr bwMode="auto">
            <a:xfrm>
              <a:off x="2770" y="845"/>
              <a:ext cx="1016" cy="10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sz="3600">
                  <a:latin typeface="华文楷体" panose="02010600040101010101" pitchFamily="2" charset="-122"/>
                  <a:ea typeface="华文楷体" panose="02010600040101010101" pitchFamily="2" charset="-122"/>
                </a:rPr>
                <a:t>，</a:t>
              </a:r>
            </a:p>
          </p:txBody>
        </p:sp>
        <p:sp>
          <p:nvSpPr>
            <p:cNvPr id="11276" name="Text Box 12"/>
            <p:cNvSpPr txBox="1">
              <a:spLocks noChangeArrowheads="1"/>
            </p:cNvSpPr>
            <p:nvPr/>
          </p:nvSpPr>
          <p:spPr bwMode="auto">
            <a:xfrm>
              <a:off x="3620" y="753"/>
              <a:ext cx="1016" cy="10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sz="3600">
                  <a:latin typeface="华文楷体" panose="02010600040101010101" pitchFamily="2" charset="-122"/>
                  <a:ea typeface="华文楷体" panose="02010600040101010101" pitchFamily="2" charset="-122"/>
                </a:rPr>
                <a:t>，</a:t>
              </a:r>
            </a:p>
          </p:txBody>
        </p:sp>
        <p:sp>
          <p:nvSpPr>
            <p:cNvPr id="11277" name="Line 13"/>
            <p:cNvSpPr>
              <a:spLocks noChangeShapeType="1"/>
            </p:cNvSpPr>
            <p:nvPr/>
          </p:nvSpPr>
          <p:spPr bwMode="auto">
            <a:xfrm>
              <a:off x="1330" y="995"/>
              <a:ext cx="595" cy="0"/>
            </a:xfrm>
            <a:prstGeom prst="line">
              <a:avLst/>
            </a:prstGeom>
            <a:noFill/>
            <a:ln w="38100" cmpd="sng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6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1278" name="Line 14"/>
            <p:cNvSpPr>
              <a:spLocks noChangeShapeType="1"/>
            </p:cNvSpPr>
            <p:nvPr/>
          </p:nvSpPr>
          <p:spPr bwMode="auto">
            <a:xfrm>
              <a:off x="2335" y="995"/>
              <a:ext cx="595" cy="0"/>
            </a:xfrm>
            <a:prstGeom prst="line">
              <a:avLst/>
            </a:prstGeom>
            <a:noFill/>
            <a:ln w="38100" cmpd="sng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6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1279" name="Line 15"/>
            <p:cNvSpPr>
              <a:spLocks noChangeShapeType="1"/>
            </p:cNvSpPr>
            <p:nvPr/>
          </p:nvSpPr>
          <p:spPr bwMode="auto">
            <a:xfrm>
              <a:off x="3248" y="965"/>
              <a:ext cx="595" cy="0"/>
            </a:xfrm>
            <a:prstGeom prst="line">
              <a:avLst/>
            </a:prstGeom>
            <a:noFill/>
            <a:ln w="38100" cmpd="sng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6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1280" name="Line 16"/>
            <p:cNvSpPr>
              <a:spLocks noChangeShapeType="1"/>
            </p:cNvSpPr>
            <p:nvPr/>
          </p:nvSpPr>
          <p:spPr bwMode="auto">
            <a:xfrm>
              <a:off x="4170" y="995"/>
              <a:ext cx="595" cy="0"/>
            </a:xfrm>
            <a:prstGeom prst="line">
              <a:avLst/>
            </a:prstGeom>
            <a:noFill/>
            <a:ln w="38100" cmpd="sng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6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1281" name="Text Box 17"/>
            <p:cNvSpPr txBox="1">
              <a:spLocks noChangeArrowheads="1"/>
            </p:cNvSpPr>
            <p:nvPr/>
          </p:nvSpPr>
          <p:spPr bwMode="auto">
            <a:xfrm>
              <a:off x="4823" y="458"/>
              <a:ext cx="1745" cy="10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sz="3600">
                  <a:latin typeface="华文楷体" panose="02010600040101010101" pitchFamily="2" charset="-122"/>
                  <a:ea typeface="华文楷体" panose="02010600040101010101" pitchFamily="2" charset="-122"/>
                </a:rPr>
                <a:t>等。</a:t>
              </a:r>
            </a:p>
          </p:txBody>
        </p:sp>
      </p:grpSp>
      <p:sp>
        <p:nvSpPr>
          <p:cNvPr id="11282" name="Text Box 18"/>
          <p:cNvSpPr txBox="1">
            <a:spLocks noChangeArrowheads="1"/>
          </p:cNvSpPr>
          <p:nvPr/>
        </p:nvSpPr>
        <p:spPr bwMode="auto">
          <a:xfrm>
            <a:off x="2857451" y="2513225"/>
            <a:ext cx="319831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sz="3600" dirty="0">
                <a:solidFill>
                  <a:srgbClr val="FF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真分数小于</a:t>
            </a:r>
            <a:r>
              <a:rPr lang="zh-CN" altLang="zh-CN" sz="3600" dirty="0">
                <a:solidFill>
                  <a:srgbClr val="FF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sz="3600" dirty="0">
                <a:solidFill>
                  <a:srgbClr val="FF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267" grpId="0" bldLvl="0" autoUpdateAnimBg="0"/>
      <p:bldP spid="11282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47" name="AutoShape 27"/>
          <p:cNvSpPr>
            <a:spLocks noChangeArrowheads="1"/>
          </p:cNvSpPr>
          <p:nvPr/>
        </p:nvSpPr>
        <p:spPr bwMode="auto">
          <a:xfrm>
            <a:off x="998220" y="1280795"/>
            <a:ext cx="829945" cy="494030"/>
          </a:xfrm>
          <a:prstGeom prst="wedgeRoundRectCallout">
            <a:avLst>
              <a:gd name="adj1" fmla="val -48530"/>
              <a:gd name="adj2" fmla="val -2460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例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2</a:t>
            </a:r>
          </a:p>
        </p:txBody>
      </p:sp>
      <p:pic>
        <p:nvPicPr>
          <p:cNvPr id="12290" name="Picture 2" descr="24-1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74492" y="2823302"/>
            <a:ext cx="2863453" cy="1442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 descr="24-1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68142" y="2836002"/>
            <a:ext cx="2863453" cy="1442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301" name="Group 13"/>
          <p:cNvGrpSpPr/>
          <p:nvPr/>
        </p:nvGrpSpPr>
        <p:grpSpPr bwMode="auto">
          <a:xfrm>
            <a:off x="4560990" y="4974366"/>
            <a:ext cx="1020618" cy="1242430"/>
            <a:chOff x="32" y="365"/>
            <a:chExt cx="961" cy="1168"/>
          </a:xfrm>
        </p:grpSpPr>
        <p:sp>
          <p:nvSpPr>
            <p:cNvPr id="12302" name="Text Box 14"/>
            <p:cNvSpPr txBox="1">
              <a:spLocks noChangeArrowheads="1"/>
            </p:cNvSpPr>
            <p:nvPr/>
          </p:nvSpPr>
          <p:spPr bwMode="auto">
            <a:xfrm>
              <a:off x="32" y="365"/>
              <a:ext cx="930" cy="4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zh-CN" dirty="0">
                  <a:solidFill>
                    <a:schemeClr val="tx1"/>
                  </a:solidFill>
                </a:rPr>
                <a:t>( </a:t>
              </a:r>
              <a:r>
                <a:rPr lang="en-US" altLang="zh-CN" dirty="0" smtClean="0">
                  <a:solidFill>
                    <a:schemeClr val="tx1"/>
                  </a:solidFill>
                </a:rPr>
                <a:t>      </a:t>
              </a:r>
              <a:r>
                <a:rPr lang="zh-CN" altLang="zh-CN" dirty="0" smtClean="0">
                  <a:solidFill>
                    <a:schemeClr val="tx1"/>
                  </a:solidFill>
                </a:rPr>
                <a:t>  </a:t>
              </a:r>
              <a:r>
                <a:rPr lang="zh-CN" altLang="zh-CN" dirty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12303" name="Line 15"/>
            <p:cNvSpPr>
              <a:spLocks noChangeShapeType="1"/>
            </p:cNvSpPr>
            <p:nvPr/>
          </p:nvSpPr>
          <p:spPr bwMode="auto">
            <a:xfrm>
              <a:off x="53" y="943"/>
              <a:ext cx="827" cy="4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2304" name="Text Box 16"/>
            <p:cNvSpPr txBox="1">
              <a:spLocks noChangeArrowheads="1"/>
            </p:cNvSpPr>
            <p:nvPr/>
          </p:nvSpPr>
          <p:spPr bwMode="auto">
            <a:xfrm>
              <a:off x="63" y="1097"/>
              <a:ext cx="930" cy="4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zh-CN" dirty="0">
                  <a:solidFill>
                    <a:schemeClr val="tx1"/>
                  </a:solidFill>
                </a:rPr>
                <a:t>(  </a:t>
              </a:r>
              <a:r>
                <a:rPr lang="en-US" altLang="zh-CN" dirty="0" smtClean="0">
                  <a:solidFill>
                    <a:schemeClr val="tx1"/>
                  </a:solidFill>
                </a:rPr>
                <a:t>      </a:t>
              </a:r>
              <a:r>
                <a:rPr lang="zh-CN" altLang="zh-CN" dirty="0" smtClean="0">
                  <a:solidFill>
                    <a:schemeClr val="tx1"/>
                  </a:solidFill>
                </a:rPr>
                <a:t> </a:t>
              </a:r>
              <a:r>
                <a:rPr lang="zh-CN" altLang="zh-CN" dirty="0">
                  <a:solidFill>
                    <a:schemeClr val="tx1"/>
                  </a:solidFill>
                </a:rPr>
                <a:t>)</a:t>
              </a:r>
            </a:p>
          </p:txBody>
        </p:sp>
      </p:grpSp>
      <p:sp>
        <p:nvSpPr>
          <p:cNvPr id="12309" name="Text Box 21"/>
          <p:cNvSpPr txBox="1">
            <a:spLocks noChangeArrowheads="1"/>
          </p:cNvSpPr>
          <p:nvPr/>
        </p:nvSpPr>
        <p:spPr bwMode="auto">
          <a:xfrm>
            <a:off x="2157730" y="1061720"/>
            <a:ext cx="8395335" cy="1569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把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个圆作为单位“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1”</a:t>
            </a:r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  <a:p>
            <a:pPr algn="l">
              <a:lnSpc>
                <a:spcPct val="150000"/>
              </a:lnSpc>
            </a:pPr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    是几分之几？</a:t>
            </a:r>
            <a:r>
              <a:rPr 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在图</a:t>
            </a:r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中涂色表示</a:t>
            </a:r>
            <a:r>
              <a:rPr 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6" name="TextBox 16"/>
          <p:cNvSpPr txBox="1"/>
          <p:nvPr/>
        </p:nvSpPr>
        <p:spPr>
          <a:xfrm>
            <a:off x="3873649" y="173179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7" name="TextBox 17"/>
          <p:cNvSpPr txBox="1"/>
          <p:nvPr/>
        </p:nvSpPr>
        <p:spPr>
          <a:xfrm>
            <a:off x="3873649" y="213727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3873649" y="2238926"/>
            <a:ext cx="357190" cy="1476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右大括号 5"/>
          <p:cNvSpPr/>
          <p:nvPr/>
        </p:nvSpPr>
        <p:spPr>
          <a:xfrm rot="5400000">
            <a:off x="4893365" y="3389029"/>
            <a:ext cx="322943" cy="2364071"/>
          </a:xfrm>
          <a:prstGeom prst="rightBrace">
            <a:avLst>
              <a:gd name="adj1" fmla="val 68789"/>
              <a:gd name="adj2" fmla="val 5001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16"/>
          <p:cNvSpPr txBox="1"/>
          <p:nvPr/>
        </p:nvSpPr>
        <p:spPr>
          <a:xfrm>
            <a:off x="4721921" y="4837587"/>
            <a:ext cx="4956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C00000"/>
                </a:solidFill>
                <a:latin typeface="+mn-ea"/>
                <a:ea typeface="+mn-ea"/>
              </a:rPr>
              <a:t>4</a:t>
            </a:r>
            <a:endParaRPr lang="zh-CN" altLang="en-US" sz="4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1" name="TextBox 17"/>
          <p:cNvSpPr txBox="1"/>
          <p:nvPr/>
        </p:nvSpPr>
        <p:spPr>
          <a:xfrm>
            <a:off x="4759588" y="5490149"/>
            <a:ext cx="4956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C00000"/>
                </a:solidFill>
                <a:latin typeface="+mn-ea"/>
                <a:ea typeface="+mn-ea"/>
              </a:rPr>
              <a:t>3</a:t>
            </a:r>
            <a:endParaRPr lang="zh-CN" altLang="en-US" sz="4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47" grpId="1" animBg="1"/>
      <p:bldP spid="30" grpId="0"/>
      <p:bldP spid="3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1238812-dfd7-4c3c-be9f-93e8b76e2446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1724</Words>
  <Application>Microsoft Office PowerPoint</Application>
  <PresentationFormat>自定义</PresentationFormat>
  <Paragraphs>511</Paragraphs>
  <Slides>33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2237</cp:revision>
  <dcterms:created xsi:type="dcterms:W3CDTF">2017-11-13T08:28:00Z</dcterms:created>
  <dcterms:modified xsi:type="dcterms:W3CDTF">2021-12-06T05:54:08Z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A028F6303CCB4721A44AD1E87C98B248</vt:lpwstr>
  </property>
</Properties>
</file>